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65" r:id="rId2"/>
    <p:sldId id="256" r:id="rId3"/>
    <p:sldId id="346" r:id="rId4"/>
    <p:sldId id="258" r:id="rId5"/>
    <p:sldId id="340" r:id="rId6"/>
    <p:sldId id="284" r:id="rId7"/>
    <p:sldId id="285" r:id="rId8"/>
    <p:sldId id="286" r:id="rId9"/>
    <p:sldId id="287" r:id="rId10"/>
    <p:sldId id="288" r:id="rId11"/>
    <p:sldId id="344" r:id="rId12"/>
    <p:sldId id="291" r:id="rId13"/>
    <p:sldId id="341" r:id="rId14"/>
    <p:sldId id="342" r:id="rId15"/>
    <p:sldId id="343" r:id="rId16"/>
    <p:sldId id="324" r:id="rId17"/>
    <p:sldId id="325" r:id="rId18"/>
    <p:sldId id="326" r:id="rId19"/>
    <p:sldId id="327" r:id="rId20"/>
    <p:sldId id="328" r:id="rId21"/>
    <p:sldId id="277" r:id="rId22"/>
    <p:sldId id="289" r:id="rId23"/>
    <p:sldId id="290" r:id="rId24"/>
    <p:sldId id="278" r:id="rId25"/>
    <p:sldId id="280" r:id="rId26"/>
    <p:sldId id="281" r:id="rId27"/>
    <p:sldId id="282" r:id="rId28"/>
    <p:sldId id="297" r:id="rId29"/>
    <p:sldId id="298" r:id="rId30"/>
    <p:sldId id="299" r:id="rId31"/>
    <p:sldId id="300" r:id="rId32"/>
    <p:sldId id="301" r:id="rId33"/>
    <p:sldId id="259" r:id="rId34"/>
    <p:sldId id="266" r:id="rId35"/>
    <p:sldId id="261" r:id="rId36"/>
    <p:sldId id="334" r:id="rId37"/>
    <p:sldId id="339" r:id="rId38"/>
    <p:sldId id="303" r:id="rId39"/>
    <p:sldId id="304" r:id="rId40"/>
    <p:sldId id="305" r:id="rId41"/>
    <p:sldId id="307" r:id="rId42"/>
    <p:sldId id="308" r:id="rId43"/>
    <p:sldId id="310" r:id="rId44"/>
    <p:sldId id="311" r:id="rId45"/>
    <p:sldId id="312" r:id="rId46"/>
    <p:sldId id="313" r:id="rId47"/>
    <p:sldId id="314" r:id="rId48"/>
    <p:sldId id="260" r:id="rId49"/>
    <p:sldId id="318" r:id="rId50"/>
    <p:sldId id="293" r:id="rId51"/>
    <p:sldId id="332" r:id="rId52"/>
    <p:sldId id="333" r:id="rId53"/>
    <p:sldId id="315" r:id="rId54"/>
    <p:sldId id="272" r:id="rId55"/>
    <p:sldId id="330" r:id="rId56"/>
    <p:sldId id="331" r:id="rId57"/>
    <p:sldId id="319" r:id="rId58"/>
    <p:sldId id="320" r:id="rId59"/>
    <p:sldId id="321" r:id="rId60"/>
    <p:sldId id="322" r:id="rId61"/>
    <p:sldId id="323" r:id="rId62"/>
    <p:sldId id="283" r:id="rId63"/>
    <p:sldId id="336" r:id="rId64"/>
    <p:sldId id="257" r:id="rId65"/>
    <p:sldId id="275" r:id="rId66"/>
    <p:sldId id="345" r:id="rId67"/>
    <p:sldId id="264" r:id="rId68"/>
    <p:sldId id="335" r:id="rId69"/>
    <p:sldId id="302" r:id="rId70"/>
    <p:sldId id="337" r:id="rId71"/>
    <p:sldId id="338" r:id="rId72"/>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0" autoAdjust="0"/>
    <p:restoredTop sz="94660"/>
  </p:normalViewPr>
  <p:slideViewPr>
    <p:cSldViewPr>
      <p:cViewPr varScale="1">
        <p:scale>
          <a:sx n="73" d="100"/>
          <a:sy n="73" d="100"/>
        </p:scale>
        <p:origin x="1240"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1EB19E-2B29-4394-9C20-28B53A2FA637}" type="datetimeFigureOut">
              <a:rPr lang="pt-BR" smtClean="0"/>
              <a:t>15/07/2019</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6F4821-7A25-4DBE-BF6D-50972BCBE3D7}" type="slidenum">
              <a:rPr lang="pt-BR" smtClean="0"/>
              <a:t>‹nº›</a:t>
            </a:fld>
            <a:endParaRPr lang="pt-BR"/>
          </a:p>
        </p:txBody>
      </p:sp>
    </p:spTree>
    <p:extLst>
      <p:ext uri="{BB962C8B-B14F-4D97-AF65-F5344CB8AC3E}">
        <p14:creationId xmlns:p14="http://schemas.microsoft.com/office/powerpoint/2010/main" val="965544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D220EB6-7BC8-4D63-A259-11CE9A0CBC9B}" type="slidenum">
              <a:rPr lang="pt-BR" smtClean="0"/>
              <a:t>7</a:t>
            </a:fld>
            <a:endParaRPr lang="pt-BR"/>
          </a:p>
        </p:txBody>
      </p:sp>
    </p:spTree>
    <p:extLst>
      <p:ext uri="{BB962C8B-B14F-4D97-AF65-F5344CB8AC3E}">
        <p14:creationId xmlns:p14="http://schemas.microsoft.com/office/powerpoint/2010/main" val="53382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C6F4821-7A25-4DBE-BF6D-50972BCBE3D7}" type="slidenum">
              <a:rPr lang="pt-BR" smtClean="0"/>
              <a:t>8</a:t>
            </a:fld>
            <a:endParaRPr lang="pt-BR"/>
          </a:p>
        </p:txBody>
      </p:sp>
    </p:spTree>
    <p:extLst>
      <p:ext uri="{BB962C8B-B14F-4D97-AF65-F5344CB8AC3E}">
        <p14:creationId xmlns:p14="http://schemas.microsoft.com/office/powerpoint/2010/main" val="274765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D220EB6-7BC8-4D63-A259-11CE9A0CBC9B}" type="slidenum">
              <a:rPr lang="pt-BR" smtClean="0"/>
              <a:t>10</a:t>
            </a:fld>
            <a:endParaRPr lang="pt-BR"/>
          </a:p>
        </p:txBody>
      </p:sp>
    </p:spTree>
    <p:extLst>
      <p:ext uri="{BB962C8B-B14F-4D97-AF65-F5344CB8AC3E}">
        <p14:creationId xmlns:p14="http://schemas.microsoft.com/office/powerpoint/2010/main" val="2729739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C6F4821-7A25-4DBE-BF6D-50972BCBE3D7}" type="slidenum">
              <a:rPr lang="pt-BR" smtClean="0"/>
              <a:t>63</a:t>
            </a:fld>
            <a:endParaRPr lang="pt-BR"/>
          </a:p>
        </p:txBody>
      </p:sp>
    </p:spTree>
    <p:extLst>
      <p:ext uri="{BB962C8B-B14F-4D97-AF65-F5344CB8AC3E}">
        <p14:creationId xmlns:p14="http://schemas.microsoft.com/office/powerpoint/2010/main" val="74140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3A1B1FF-6869-42BC-B9F8-723547BB6BB6}" type="datetimeFigureOut">
              <a:rPr lang="pt-BR" smtClean="0"/>
              <a:t>15/07/2019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28F1BC5-2162-4CB4-AFE6-D47B332765E6}" type="slidenum">
              <a:rPr lang="pt-BR" smtClean="0"/>
              <a:t>‹nº›</a:t>
            </a:fld>
            <a:endParaRPr lang="pt-BR"/>
          </a:p>
        </p:txBody>
      </p:sp>
    </p:spTree>
    <p:extLst>
      <p:ext uri="{BB962C8B-B14F-4D97-AF65-F5344CB8AC3E}">
        <p14:creationId xmlns:p14="http://schemas.microsoft.com/office/powerpoint/2010/main" val="1575139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3A1B1FF-6869-42BC-B9F8-723547BB6BB6}" type="datetimeFigureOut">
              <a:rPr lang="pt-BR" smtClean="0"/>
              <a:t>15/07/2019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28F1BC5-2162-4CB4-AFE6-D47B332765E6}" type="slidenum">
              <a:rPr lang="pt-BR" smtClean="0"/>
              <a:t>‹nº›</a:t>
            </a:fld>
            <a:endParaRPr lang="pt-BR"/>
          </a:p>
        </p:txBody>
      </p:sp>
    </p:spTree>
    <p:extLst>
      <p:ext uri="{BB962C8B-B14F-4D97-AF65-F5344CB8AC3E}">
        <p14:creationId xmlns:p14="http://schemas.microsoft.com/office/powerpoint/2010/main" val="79203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3A1B1FF-6869-42BC-B9F8-723547BB6BB6}" type="datetimeFigureOut">
              <a:rPr lang="pt-BR" smtClean="0"/>
              <a:t>15/07/2019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28F1BC5-2162-4CB4-AFE6-D47B332765E6}" type="slidenum">
              <a:rPr lang="pt-BR" smtClean="0"/>
              <a:t>‹nº›</a:t>
            </a:fld>
            <a:endParaRPr lang="pt-BR"/>
          </a:p>
        </p:txBody>
      </p:sp>
    </p:spTree>
    <p:extLst>
      <p:ext uri="{BB962C8B-B14F-4D97-AF65-F5344CB8AC3E}">
        <p14:creationId xmlns:p14="http://schemas.microsoft.com/office/powerpoint/2010/main" val="3082928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3A1B1FF-6869-42BC-B9F8-723547BB6BB6}" type="datetimeFigureOut">
              <a:rPr lang="pt-BR" smtClean="0"/>
              <a:t>15/07/2019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28F1BC5-2162-4CB4-AFE6-D47B332765E6}" type="slidenum">
              <a:rPr lang="pt-BR" smtClean="0"/>
              <a:t>‹nº›</a:t>
            </a:fld>
            <a:endParaRPr lang="pt-BR"/>
          </a:p>
        </p:txBody>
      </p:sp>
    </p:spTree>
    <p:extLst>
      <p:ext uri="{BB962C8B-B14F-4D97-AF65-F5344CB8AC3E}">
        <p14:creationId xmlns:p14="http://schemas.microsoft.com/office/powerpoint/2010/main" val="3561827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B3A1B1FF-6869-42BC-B9F8-723547BB6BB6}" type="datetimeFigureOut">
              <a:rPr lang="pt-BR" smtClean="0"/>
              <a:t>15/07/2019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28F1BC5-2162-4CB4-AFE6-D47B332765E6}" type="slidenum">
              <a:rPr lang="pt-BR" smtClean="0"/>
              <a:t>‹nº›</a:t>
            </a:fld>
            <a:endParaRPr lang="pt-BR"/>
          </a:p>
        </p:txBody>
      </p:sp>
    </p:spTree>
    <p:extLst>
      <p:ext uri="{BB962C8B-B14F-4D97-AF65-F5344CB8AC3E}">
        <p14:creationId xmlns:p14="http://schemas.microsoft.com/office/powerpoint/2010/main" val="343332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3A1B1FF-6869-42BC-B9F8-723547BB6BB6}" type="datetimeFigureOut">
              <a:rPr lang="pt-BR" smtClean="0"/>
              <a:t>15/07/2019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28F1BC5-2162-4CB4-AFE6-D47B332765E6}" type="slidenum">
              <a:rPr lang="pt-BR" smtClean="0"/>
              <a:t>‹nº›</a:t>
            </a:fld>
            <a:endParaRPr lang="pt-BR"/>
          </a:p>
        </p:txBody>
      </p:sp>
    </p:spTree>
    <p:extLst>
      <p:ext uri="{BB962C8B-B14F-4D97-AF65-F5344CB8AC3E}">
        <p14:creationId xmlns:p14="http://schemas.microsoft.com/office/powerpoint/2010/main" val="19121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3A1B1FF-6869-42BC-B9F8-723547BB6BB6}" type="datetimeFigureOut">
              <a:rPr lang="pt-BR" smtClean="0"/>
              <a:t>15/07/2019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28F1BC5-2162-4CB4-AFE6-D47B332765E6}" type="slidenum">
              <a:rPr lang="pt-BR" smtClean="0"/>
              <a:t>‹nº›</a:t>
            </a:fld>
            <a:endParaRPr lang="pt-BR"/>
          </a:p>
        </p:txBody>
      </p:sp>
    </p:spTree>
    <p:extLst>
      <p:ext uri="{BB962C8B-B14F-4D97-AF65-F5344CB8AC3E}">
        <p14:creationId xmlns:p14="http://schemas.microsoft.com/office/powerpoint/2010/main" val="77519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B3A1B1FF-6869-42BC-B9F8-723547BB6BB6}" type="datetimeFigureOut">
              <a:rPr lang="pt-BR" smtClean="0"/>
              <a:t>15/07/2019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28F1BC5-2162-4CB4-AFE6-D47B332765E6}" type="slidenum">
              <a:rPr lang="pt-BR" smtClean="0"/>
              <a:t>‹nº›</a:t>
            </a:fld>
            <a:endParaRPr lang="pt-BR"/>
          </a:p>
        </p:txBody>
      </p:sp>
    </p:spTree>
    <p:extLst>
      <p:ext uri="{BB962C8B-B14F-4D97-AF65-F5344CB8AC3E}">
        <p14:creationId xmlns:p14="http://schemas.microsoft.com/office/powerpoint/2010/main" val="1706409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3A1B1FF-6869-42BC-B9F8-723547BB6BB6}" type="datetimeFigureOut">
              <a:rPr lang="pt-BR" smtClean="0"/>
              <a:t>15/07/2019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28F1BC5-2162-4CB4-AFE6-D47B332765E6}" type="slidenum">
              <a:rPr lang="pt-BR" smtClean="0"/>
              <a:t>‹nº›</a:t>
            </a:fld>
            <a:endParaRPr lang="pt-BR"/>
          </a:p>
        </p:txBody>
      </p:sp>
    </p:spTree>
    <p:extLst>
      <p:ext uri="{BB962C8B-B14F-4D97-AF65-F5344CB8AC3E}">
        <p14:creationId xmlns:p14="http://schemas.microsoft.com/office/powerpoint/2010/main" val="610575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3A1B1FF-6869-42BC-B9F8-723547BB6BB6}" type="datetimeFigureOut">
              <a:rPr lang="pt-BR" smtClean="0"/>
              <a:t>15/07/2019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28F1BC5-2162-4CB4-AFE6-D47B332765E6}" type="slidenum">
              <a:rPr lang="pt-BR" smtClean="0"/>
              <a:t>‹nº›</a:t>
            </a:fld>
            <a:endParaRPr lang="pt-BR"/>
          </a:p>
        </p:txBody>
      </p:sp>
    </p:spTree>
    <p:extLst>
      <p:ext uri="{BB962C8B-B14F-4D97-AF65-F5344CB8AC3E}">
        <p14:creationId xmlns:p14="http://schemas.microsoft.com/office/powerpoint/2010/main" val="3609449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3A1B1FF-6869-42BC-B9F8-723547BB6BB6}" type="datetimeFigureOut">
              <a:rPr lang="pt-BR" smtClean="0"/>
              <a:t>15/07/2019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28F1BC5-2162-4CB4-AFE6-D47B332765E6}" type="slidenum">
              <a:rPr lang="pt-BR" smtClean="0"/>
              <a:t>‹nº›</a:t>
            </a:fld>
            <a:endParaRPr lang="pt-BR"/>
          </a:p>
        </p:txBody>
      </p:sp>
    </p:spTree>
    <p:extLst>
      <p:ext uri="{BB962C8B-B14F-4D97-AF65-F5344CB8AC3E}">
        <p14:creationId xmlns:p14="http://schemas.microsoft.com/office/powerpoint/2010/main" val="2947313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1B1FF-6869-42BC-B9F8-723547BB6BB6}" type="datetimeFigureOut">
              <a:rPr lang="pt-BR" smtClean="0"/>
              <a:t>15/07/2019</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F1BC5-2162-4CB4-AFE6-D47B332765E6}" type="slidenum">
              <a:rPr lang="pt-BR" smtClean="0"/>
              <a:t>‹nº›</a:t>
            </a:fld>
            <a:endParaRPr lang="pt-BR"/>
          </a:p>
        </p:txBody>
      </p:sp>
    </p:spTree>
    <p:extLst>
      <p:ext uri="{BB962C8B-B14F-4D97-AF65-F5344CB8AC3E}">
        <p14:creationId xmlns:p14="http://schemas.microsoft.com/office/powerpoint/2010/main" val="328363216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video" Target="../media/media3.mp4"/></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bwMode="auto">
          <a:xfrm>
            <a:off x="5652120" y="6011996"/>
            <a:ext cx="318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800" b="1" dirty="0">
                <a:solidFill>
                  <a:srgbClr val="FFFF00"/>
                </a:solidFill>
              </a:rPr>
              <a:t>alfredoveiganeto@gmail.com</a:t>
            </a:r>
          </a:p>
        </p:txBody>
      </p:sp>
      <p:sp>
        <p:nvSpPr>
          <p:cNvPr id="8" name="Subtítulo 7"/>
          <p:cNvSpPr>
            <a:spLocks noGrp="1"/>
          </p:cNvSpPr>
          <p:nvPr>
            <p:ph type="subTitle" idx="1"/>
          </p:nvPr>
        </p:nvSpPr>
        <p:spPr>
          <a:xfrm>
            <a:off x="107504" y="885478"/>
            <a:ext cx="8928992" cy="5567858"/>
          </a:xfrm>
        </p:spPr>
        <p:txBody>
          <a:bodyPr/>
          <a:lstStyle/>
          <a:p>
            <a:endParaRPr lang="pt-BR" dirty="0"/>
          </a:p>
          <a:p>
            <a:endParaRPr lang="pt-BR" dirty="0"/>
          </a:p>
          <a:p>
            <a:endParaRPr lang="pt-BR" dirty="0"/>
          </a:p>
          <a:p>
            <a:endParaRPr lang="pt-BR" dirty="0"/>
          </a:p>
          <a:p>
            <a:endParaRPr lang="pt-BR" dirty="0"/>
          </a:p>
          <a:p>
            <a:endParaRPr lang="pt-BR" sz="2000" dirty="0"/>
          </a:p>
          <a:p>
            <a:endParaRPr lang="pt-BR" sz="800" dirty="0"/>
          </a:p>
          <a:p>
            <a:endParaRPr lang="pt-BR" sz="800" dirty="0"/>
          </a:p>
          <a:p>
            <a:endParaRPr lang="pt-BR" sz="800" dirty="0"/>
          </a:p>
          <a:p>
            <a:pPr>
              <a:spcBef>
                <a:spcPts val="0"/>
              </a:spcBef>
            </a:pPr>
            <a:r>
              <a:rPr lang="pt-BR" b="1" dirty="0">
                <a:solidFill>
                  <a:srgbClr val="FFFF00"/>
                </a:solidFill>
              </a:rPr>
              <a:t>GPCC</a:t>
            </a:r>
            <a:r>
              <a:rPr lang="pt-BR" dirty="0"/>
              <a:t> – </a:t>
            </a:r>
            <a:r>
              <a:rPr lang="pt-BR" sz="2400" b="1" dirty="0"/>
              <a:t>Grupo de Pesquisa em Currículo e Contemporaneidade</a:t>
            </a:r>
          </a:p>
          <a:p>
            <a:pPr>
              <a:spcBef>
                <a:spcPts val="0"/>
              </a:spcBef>
            </a:pPr>
            <a:r>
              <a:rPr lang="pt-BR" sz="2400" dirty="0"/>
              <a:t>PPG-Educação/UFRGS</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07" y="2255749"/>
            <a:ext cx="8008144" cy="205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ixaDeTexto 9"/>
          <p:cNvSpPr txBox="1"/>
          <p:nvPr/>
        </p:nvSpPr>
        <p:spPr>
          <a:xfrm>
            <a:off x="827584" y="2420888"/>
            <a:ext cx="1075148" cy="1446550"/>
          </a:xfrm>
          <a:prstGeom prst="rect">
            <a:avLst/>
          </a:prstGeom>
          <a:noFill/>
        </p:spPr>
        <p:txBody>
          <a:bodyPr wrap="square" rtlCol="0">
            <a:spAutoFit/>
          </a:bodyPr>
          <a:lstStyle/>
          <a:p>
            <a:r>
              <a:rPr lang="pt-BR" sz="7200" b="1" dirty="0">
                <a:solidFill>
                  <a:schemeClr val="bg1"/>
                </a:solidFill>
                <a:latin typeface="Blackadder ITC" pitchFamily="82" charset="0"/>
              </a:rPr>
              <a:t> </a:t>
            </a:r>
            <a:r>
              <a:rPr lang="pt-BR" sz="8800" b="1" dirty="0">
                <a:solidFill>
                  <a:schemeClr val="bg1"/>
                </a:solidFill>
                <a:latin typeface="Blackadder ITC" pitchFamily="82" charset="0"/>
              </a:rPr>
              <a:t>f</a:t>
            </a:r>
          </a:p>
        </p:txBody>
      </p:sp>
      <p:sp>
        <p:nvSpPr>
          <p:cNvPr id="11" name="CaixaDeTexto 10"/>
          <p:cNvSpPr txBox="1"/>
          <p:nvPr/>
        </p:nvSpPr>
        <p:spPr>
          <a:xfrm>
            <a:off x="622090" y="2552968"/>
            <a:ext cx="1280642" cy="1461547"/>
          </a:xfrm>
          <a:prstGeom prst="rect">
            <a:avLst/>
          </a:prstGeom>
          <a:noFill/>
          <a:ln>
            <a:noFill/>
          </a:ln>
        </p:spPr>
        <p:txBody>
          <a:bodyPr wrap="square" rtlCol="0">
            <a:noAutofit/>
          </a:bodyPr>
          <a:lstStyle/>
          <a:p>
            <a:pPr algn="ctr">
              <a:spcAft>
                <a:spcPts val="0"/>
              </a:spcAft>
            </a:pPr>
            <a:r>
              <a:rPr lang="pt-BR" sz="950" i="1" dirty="0">
                <a:solidFill>
                  <a:schemeClr val="bg1"/>
                </a:solidFill>
                <a:latin typeface="Andalus"/>
                <a:ea typeface="Times New Roman"/>
              </a:rPr>
              <a:t>et a</a:t>
            </a:r>
            <a:r>
              <a:rPr lang="pt-BR" sz="950" i="1" dirty="0">
                <a:solidFill>
                  <a:schemeClr val="bg1"/>
                </a:solidFill>
                <a:effectLst/>
                <a:latin typeface="Andalus"/>
                <a:ea typeface="Times New Roman"/>
              </a:rPr>
              <a:t>lii et alii et alii et</a:t>
            </a:r>
            <a:r>
              <a:rPr lang="pt-BR" sz="950" i="1" dirty="0">
                <a:solidFill>
                  <a:schemeClr val="bg1"/>
                </a:solidFill>
                <a:latin typeface="Andalus"/>
                <a:ea typeface="Times New Roman"/>
              </a:rPr>
              <a:t> </a:t>
            </a:r>
            <a:r>
              <a:rPr lang="pt-BR" sz="950" i="1" dirty="0" err="1">
                <a:solidFill>
                  <a:schemeClr val="bg1"/>
                </a:solidFill>
                <a:latin typeface="Andalus"/>
                <a:ea typeface="Times New Roman"/>
              </a:rPr>
              <a:t>et</a:t>
            </a:r>
            <a:r>
              <a:rPr lang="pt-BR" sz="950" i="1" dirty="0">
                <a:solidFill>
                  <a:schemeClr val="bg1"/>
                </a:solidFill>
                <a:latin typeface="Andalus"/>
                <a:ea typeface="Times New Roman"/>
              </a:rPr>
              <a:t> alii et alii</a:t>
            </a:r>
            <a:r>
              <a:rPr lang="pt-BR" sz="950" i="1" dirty="0">
                <a:solidFill>
                  <a:schemeClr val="bg1"/>
                </a:solidFill>
                <a:effectLst/>
                <a:latin typeface="Andalus"/>
                <a:ea typeface="Times New Roman"/>
              </a:rPr>
              <a:t> alii et alii et alii et alii et alii et alii et alii   et alii et alii et alii </a:t>
            </a:r>
            <a:r>
              <a:rPr lang="pt-BR" sz="950" i="1" kern="1200" dirty="0">
                <a:solidFill>
                  <a:schemeClr val="bg1"/>
                </a:solidFill>
                <a:effectLst/>
                <a:latin typeface="Andalus"/>
                <a:ea typeface="Times New Roman"/>
              </a:rPr>
              <a:t>et alii et alii   et alii et alii et alii et alii et alii et alii et alii et alii et alii et alii </a:t>
            </a:r>
            <a:r>
              <a:rPr lang="pt-BR" sz="950" i="1" dirty="0">
                <a:solidFill>
                  <a:schemeClr val="bg1"/>
                </a:solidFill>
                <a:latin typeface="Andalus"/>
                <a:ea typeface="Times New Roman"/>
              </a:rPr>
              <a:t>et alii et alii et alii et alii et alii et alii et alii</a:t>
            </a:r>
            <a:endParaRPr lang="pt-BR" sz="950" i="1" dirty="0">
              <a:solidFill>
                <a:schemeClr val="bg1"/>
              </a:solidFill>
              <a:effectLst/>
              <a:latin typeface="Times New Roman"/>
              <a:ea typeface="Times New Roman"/>
            </a:endParaRPr>
          </a:p>
        </p:txBody>
      </p:sp>
      <p:sp>
        <p:nvSpPr>
          <p:cNvPr id="12" name="Retângulo 11"/>
          <p:cNvSpPr/>
          <p:nvPr/>
        </p:nvSpPr>
        <p:spPr>
          <a:xfrm>
            <a:off x="678596" y="2552968"/>
            <a:ext cx="1152128" cy="1461547"/>
          </a:xfrm>
          <a:prstGeom prst="rect">
            <a:avLst/>
          </a:prstGeom>
          <a:no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p:cNvSpPr txBox="1"/>
          <p:nvPr/>
        </p:nvSpPr>
        <p:spPr>
          <a:xfrm>
            <a:off x="5940152" y="2566405"/>
            <a:ext cx="2520280" cy="1477328"/>
          </a:xfrm>
          <a:prstGeom prst="rect">
            <a:avLst/>
          </a:prstGeom>
          <a:noFill/>
        </p:spPr>
        <p:txBody>
          <a:bodyPr wrap="square" rtlCol="0">
            <a:spAutoFit/>
          </a:bodyPr>
          <a:lstStyle/>
          <a:p>
            <a:pPr algn="ctr"/>
            <a:r>
              <a:rPr lang="pt-BR" sz="2000" b="1" dirty="0">
                <a:solidFill>
                  <a:srgbClr val="FFFF00"/>
                </a:solidFill>
              </a:rPr>
              <a:t>PORTAL DE ACESSO A</a:t>
            </a:r>
          </a:p>
          <a:p>
            <a:pPr algn="ctr"/>
            <a:endParaRPr lang="pt-BR" sz="600" b="1" dirty="0">
              <a:solidFill>
                <a:srgbClr val="FFFF00"/>
              </a:solidFill>
            </a:endParaRPr>
          </a:p>
          <a:p>
            <a:pPr algn="ctr"/>
            <a:r>
              <a:rPr lang="pt-BR" sz="1600" b="1" dirty="0">
                <a:solidFill>
                  <a:srgbClr val="FFFF00"/>
                </a:solidFill>
              </a:rPr>
              <a:t>eventos – cursos – textos</a:t>
            </a:r>
          </a:p>
          <a:p>
            <a:pPr algn="ctr"/>
            <a:r>
              <a:rPr lang="pt-BR" sz="1600" b="1" dirty="0">
                <a:solidFill>
                  <a:srgbClr val="FFFF00"/>
                </a:solidFill>
              </a:rPr>
              <a:t>lançamentos – sites – fotos</a:t>
            </a:r>
          </a:p>
          <a:p>
            <a:pPr algn="ctr"/>
            <a:r>
              <a:rPr lang="pt-BR" sz="1600" b="1" dirty="0">
                <a:solidFill>
                  <a:srgbClr val="FFFF00"/>
                </a:solidFill>
              </a:rPr>
              <a:t>filmes – livros – vídeos</a:t>
            </a:r>
          </a:p>
          <a:p>
            <a:pPr algn="ctr"/>
            <a:r>
              <a:rPr lang="pt-BR" sz="1600" b="1" dirty="0">
                <a:solidFill>
                  <a:srgbClr val="FFFF00"/>
                </a:solidFill>
              </a:rPr>
              <a:t>teses – dissertações</a:t>
            </a:r>
          </a:p>
        </p:txBody>
      </p:sp>
      <p:sp>
        <p:nvSpPr>
          <p:cNvPr id="15" name="Título 1"/>
          <p:cNvSpPr>
            <a:spLocks noGrp="1"/>
          </p:cNvSpPr>
          <p:nvPr>
            <p:ph type="ctrTitle"/>
          </p:nvPr>
        </p:nvSpPr>
        <p:spPr>
          <a:xfrm>
            <a:off x="685800" y="116632"/>
            <a:ext cx="7772400" cy="578495"/>
          </a:xfrm>
        </p:spPr>
        <p:txBody>
          <a:bodyPr/>
          <a:lstStyle/>
          <a:p>
            <a:r>
              <a:rPr lang="pt-BR" sz="2400" b="1" dirty="0"/>
              <a:t>Na Serra com Foucault</a:t>
            </a:r>
          </a:p>
        </p:txBody>
      </p:sp>
      <p:cxnSp>
        <p:nvCxnSpPr>
          <p:cNvPr id="16" name="Conector reto 15"/>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519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676254"/>
            <a:ext cx="8640960" cy="6120530"/>
          </a:xfrm>
        </p:spPr>
        <p:txBody>
          <a:bodyPr>
            <a:normAutofit fontScale="85000" lnSpcReduction="20000"/>
          </a:bodyPr>
          <a:lstStyle/>
          <a:p>
            <a:pPr>
              <a:spcBef>
                <a:spcPct val="0"/>
              </a:spcBef>
            </a:pPr>
            <a:r>
              <a:rPr lang="pt-BR" altLang="pt-BR" sz="3300" b="1" dirty="0">
                <a:solidFill>
                  <a:srgbClr val="FFFF00"/>
                </a:solidFill>
              </a:rPr>
              <a:t>Michel Foucault como filósofo</a:t>
            </a:r>
          </a:p>
          <a:p>
            <a:pPr>
              <a:spcBef>
                <a:spcPct val="0"/>
              </a:spcBef>
            </a:pPr>
            <a:endParaRPr lang="pt-BR" altLang="pt-BR" sz="2400" b="1" dirty="0">
              <a:solidFill>
                <a:schemeClr val="tx1"/>
              </a:solidFill>
            </a:endParaRPr>
          </a:p>
          <a:p>
            <a:pPr>
              <a:spcBef>
                <a:spcPct val="0"/>
              </a:spcBef>
            </a:pPr>
            <a:r>
              <a:rPr lang="pt-BR" altLang="pt-BR" sz="2800" dirty="0">
                <a:solidFill>
                  <a:schemeClr val="tx1"/>
                </a:solidFill>
              </a:rPr>
              <a:t>Foucault como um “contraponto”, um crítico ao pensamento moderno (mas não necessariamente “contra” a Modernidade).</a:t>
            </a:r>
          </a:p>
          <a:p>
            <a:pPr>
              <a:spcBef>
                <a:spcPct val="0"/>
              </a:spcBef>
            </a:pPr>
            <a:endParaRPr lang="pt-BR" altLang="pt-BR" sz="1100" dirty="0">
              <a:solidFill>
                <a:schemeClr val="tx1"/>
              </a:solidFill>
            </a:endParaRPr>
          </a:p>
          <a:p>
            <a:pPr>
              <a:spcBef>
                <a:spcPct val="0"/>
              </a:spcBef>
            </a:pPr>
            <a:r>
              <a:rPr lang="pt-BR" altLang="pt-BR" sz="2800" dirty="0">
                <a:solidFill>
                  <a:schemeClr val="tx1"/>
                </a:solidFill>
              </a:rPr>
              <a:t>Foucault como uma fonte (dentre outras...) para “pensar de outros modos” (Touraine, 2007) Mas que modos são esses?</a:t>
            </a:r>
          </a:p>
          <a:p>
            <a:pPr>
              <a:spcBef>
                <a:spcPct val="0"/>
              </a:spcBef>
            </a:pPr>
            <a:endParaRPr lang="pt-BR" altLang="pt-BR" sz="1050" b="1" dirty="0">
              <a:solidFill>
                <a:schemeClr val="tx1"/>
              </a:solidFill>
            </a:endParaRPr>
          </a:p>
          <a:p>
            <a:pPr>
              <a:spcBef>
                <a:spcPct val="0"/>
              </a:spcBef>
            </a:pPr>
            <a:endParaRPr lang="pt-BR" altLang="pt-BR" sz="1050" b="1" dirty="0">
              <a:solidFill>
                <a:schemeClr val="tx1"/>
              </a:solidFill>
            </a:endParaRPr>
          </a:p>
          <a:p>
            <a:pPr>
              <a:spcBef>
                <a:spcPct val="0"/>
              </a:spcBef>
            </a:pPr>
            <a:endParaRPr lang="pt-BR" altLang="pt-BR" sz="1050" b="1" dirty="0">
              <a:solidFill>
                <a:schemeClr val="tx1"/>
              </a:solidFill>
            </a:endParaRPr>
          </a:p>
          <a:p>
            <a:pPr>
              <a:spcBef>
                <a:spcPct val="0"/>
              </a:spcBef>
            </a:pPr>
            <a:r>
              <a:rPr lang="pt-BR" altLang="pt-BR" sz="2800" b="1" dirty="0">
                <a:solidFill>
                  <a:srgbClr val="FFFF00"/>
                </a:solidFill>
              </a:rPr>
              <a:t>1.</a:t>
            </a:r>
            <a:r>
              <a:rPr lang="pt-BR" altLang="pt-BR" sz="2800" b="1" dirty="0">
                <a:solidFill>
                  <a:schemeClr val="tx1"/>
                </a:solidFill>
              </a:rPr>
              <a:t> Pensar por fora do </a:t>
            </a:r>
            <a:r>
              <a:rPr lang="pt-BR" altLang="pt-BR" sz="2800" b="1" i="1" dirty="0">
                <a:solidFill>
                  <a:schemeClr val="tx1"/>
                </a:solidFill>
              </a:rPr>
              <a:t>arco platônico.</a:t>
            </a:r>
          </a:p>
          <a:p>
            <a:pPr>
              <a:spcBef>
                <a:spcPct val="0"/>
              </a:spcBef>
            </a:pPr>
            <a:r>
              <a:rPr lang="pt-BR" altLang="pt-BR" sz="2400" dirty="0">
                <a:solidFill>
                  <a:schemeClr val="tx1"/>
                </a:solidFill>
              </a:rPr>
              <a:t>“a verdade é deste mundo”</a:t>
            </a:r>
          </a:p>
          <a:p>
            <a:pPr>
              <a:spcBef>
                <a:spcPct val="0"/>
              </a:spcBef>
            </a:pPr>
            <a:endParaRPr lang="pt-BR" altLang="pt-BR" sz="1100" b="1" dirty="0">
              <a:solidFill>
                <a:schemeClr val="tx1"/>
              </a:solidFill>
            </a:endParaRPr>
          </a:p>
          <a:p>
            <a:pPr>
              <a:spcBef>
                <a:spcPct val="0"/>
              </a:spcBef>
            </a:pPr>
            <a:endParaRPr lang="pt-BR" altLang="pt-BR" sz="1100" b="1" dirty="0">
              <a:solidFill>
                <a:schemeClr val="tx1"/>
              </a:solidFill>
            </a:endParaRPr>
          </a:p>
          <a:p>
            <a:pPr>
              <a:spcBef>
                <a:spcPct val="0"/>
              </a:spcBef>
            </a:pPr>
            <a:r>
              <a:rPr lang="pt-BR" altLang="pt-BR" sz="2800" b="1" dirty="0">
                <a:solidFill>
                  <a:srgbClr val="FFFF00"/>
                </a:solidFill>
              </a:rPr>
              <a:t>2.</a:t>
            </a:r>
            <a:r>
              <a:rPr lang="pt-BR" altLang="pt-BR" sz="2800" b="1" dirty="0">
                <a:solidFill>
                  <a:schemeClr val="tx1"/>
                </a:solidFill>
              </a:rPr>
              <a:t> Pensar de costas para as </a:t>
            </a:r>
            <a:r>
              <a:rPr lang="pt-BR" altLang="pt-BR" sz="2800" b="1" i="1" dirty="0" err="1">
                <a:solidFill>
                  <a:schemeClr val="tx1"/>
                </a:solidFill>
              </a:rPr>
              <a:t>metanarrativas</a:t>
            </a:r>
            <a:r>
              <a:rPr lang="pt-BR" altLang="pt-BR" sz="2800" b="1" i="1" dirty="0">
                <a:solidFill>
                  <a:schemeClr val="tx1"/>
                </a:solidFill>
              </a:rPr>
              <a:t> iluministas</a:t>
            </a:r>
            <a:r>
              <a:rPr lang="pt-BR" altLang="pt-BR" sz="2800" b="1" dirty="0">
                <a:solidFill>
                  <a:schemeClr val="tx1"/>
                </a:solidFill>
              </a:rPr>
              <a:t>, mas sem descartar a razão.</a:t>
            </a:r>
            <a:endParaRPr lang="pt-BR" altLang="pt-BR" sz="2800" b="1" i="1" dirty="0">
              <a:solidFill>
                <a:schemeClr val="tx1"/>
              </a:solidFill>
            </a:endParaRPr>
          </a:p>
          <a:p>
            <a:pPr>
              <a:spcBef>
                <a:spcPct val="0"/>
              </a:spcBef>
            </a:pPr>
            <a:endParaRPr lang="pt-BR" altLang="pt-BR" sz="1100" b="1" dirty="0">
              <a:solidFill>
                <a:schemeClr val="tx1"/>
              </a:solidFill>
            </a:endParaRPr>
          </a:p>
          <a:p>
            <a:pPr>
              <a:spcBef>
                <a:spcPct val="0"/>
              </a:spcBef>
            </a:pPr>
            <a:endParaRPr lang="pt-BR" altLang="pt-BR" sz="1100" b="1" dirty="0">
              <a:solidFill>
                <a:schemeClr val="tx1"/>
              </a:solidFill>
            </a:endParaRPr>
          </a:p>
          <a:p>
            <a:pPr>
              <a:spcBef>
                <a:spcPct val="0"/>
              </a:spcBef>
            </a:pPr>
            <a:r>
              <a:rPr lang="pt-BR" altLang="pt-BR" sz="2800" b="1" dirty="0">
                <a:solidFill>
                  <a:srgbClr val="FFFF00"/>
                </a:solidFill>
              </a:rPr>
              <a:t>3.</a:t>
            </a:r>
            <a:r>
              <a:rPr lang="pt-BR" altLang="pt-BR" sz="2800" b="1" dirty="0">
                <a:solidFill>
                  <a:schemeClr val="tx1"/>
                </a:solidFill>
              </a:rPr>
              <a:t> Assumir apenas o </a:t>
            </a:r>
            <a:r>
              <a:rPr lang="pt-BR" altLang="pt-BR" sz="2800" b="1" i="1" dirty="0">
                <a:solidFill>
                  <a:schemeClr val="tx1"/>
                </a:solidFill>
              </a:rPr>
              <a:t>a priori </a:t>
            </a:r>
            <a:r>
              <a:rPr lang="pt-BR" altLang="pt-BR" sz="2800" b="1" dirty="0">
                <a:solidFill>
                  <a:schemeClr val="tx1"/>
                </a:solidFill>
              </a:rPr>
              <a:t>histórico.</a:t>
            </a:r>
          </a:p>
          <a:p>
            <a:pPr>
              <a:lnSpc>
                <a:spcPct val="90000"/>
              </a:lnSpc>
              <a:spcBef>
                <a:spcPct val="0"/>
              </a:spcBef>
            </a:pPr>
            <a:r>
              <a:rPr lang="pt-BR" altLang="pt-BR" sz="2400" dirty="0">
                <a:solidFill>
                  <a:schemeClr val="tx1"/>
                </a:solidFill>
              </a:rPr>
              <a:t>“Todas as minhas análises são contra a ideia de necessidades universais na existência humana. Elas mostram a arbitrariedade e qual espaço de liberdade podemos ainda desfrutar e como muitas mudanças podem ainda ser feitas.” </a:t>
            </a:r>
            <a:r>
              <a:rPr lang="pt-BR" altLang="pt-BR" sz="1600" dirty="0">
                <a:solidFill>
                  <a:schemeClr val="tx2">
                    <a:lumMod val="90000"/>
                  </a:schemeClr>
                </a:solidFill>
              </a:rPr>
              <a:t>FOUCAULT, Michel. </a:t>
            </a:r>
            <a:r>
              <a:rPr lang="pt-BR" altLang="pt-BR" sz="1600" i="1" dirty="0">
                <a:solidFill>
                  <a:schemeClr val="tx2">
                    <a:lumMod val="90000"/>
                  </a:schemeClr>
                </a:solidFill>
              </a:rPr>
              <a:t>Verdade, Poder e si mesmo</a:t>
            </a:r>
            <a:r>
              <a:rPr lang="pt-BR" altLang="pt-BR" sz="1600" dirty="0">
                <a:solidFill>
                  <a:schemeClr val="tx2">
                    <a:lumMod val="90000"/>
                  </a:schemeClr>
                </a:solidFill>
              </a:rPr>
              <a:t>. p.296.</a:t>
            </a:r>
            <a:endParaRPr lang="pt-BR" altLang="pt-BR" sz="2800" b="1" dirty="0">
              <a:solidFill>
                <a:schemeClr val="tx2">
                  <a:lumMod val="90000"/>
                </a:schemeClr>
              </a:solidFill>
            </a:endParaRPr>
          </a:p>
          <a:p>
            <a:pPr>
              <a:spcBef>
                <a:spcPct val="0"/>
              </a:spcBef>
            </a:pPr>
            <a:endParaRPr lang="pt-BR" altLang="pt-BR" sz="1100" b="1" dirty="0">
              <a:solidFill>
                <a:schemeClr val="tx1"/>
              </a:solidFill>
            </a:endParaRPr>
          </a:p>
          <a:p>
            <a:pPr>
              <a:spcBef>
                <a:spcPct val="0"/>
              </a:spcBef>
            </a:pPr>
            <a:endParaRPr lang="pt-BR" altLang="pt-BR" sz="1100" b="1" dirty="0">
              <a:solidFill>
                <a:schemeClr val="tx1"/>
              </a:solidFill>
            </a:endParaRPr>
          </a:p>
          <a:p>
            <a:pPr>
              <a:spcBef>
                <a:spcPct val="0"/>
              </a:spcBef>
            </a:pPr>
            <a:r>
              <a:rPr lang="pt-BR" altLang="pt-BR" sz="2800" b="1" dirty="0">
                <a:solidFill>
                  <a:srgbClr val="FFFF00"/>
                </a:solidFill>
              </a:rPr>
              <a:t>4.</a:t>
            </a:r>
            <a:r>
              <a:rPr lang="pt-BR" altLang="pt-BR" sz="2800" b="1" dirty="0">
                <a:solidFill>
                  <a:schemeClr val="tx1"/>
                </a:solidFill>
              </a:rPr>
              <a:t> Afinar com o </a:t>
            </a:r>
            <a:r>
              <a:rPr lang="pt-BR" altLang="pt-BR" sz="2800" b="1" i="1" dirty="0" err="1">
                <a:solidFill>
                  <a:schemeClr val="tx1"/>
                </a:solidFill>
              </a:rPr>
              <a:t>neopragmatismo</a:t>
            </a:r>
            <a:r>
              <a:rPr lang="pt-BR" altLang="pt-BR" sz="2800" b="1" i="1" dirty="0">
                <a:solidFill>
                  <a:schemeClr val="tx1"/>
                </a:solidFill>
              </a:rPr>
              <a:t>.</a:t>
            </a:r>
          </a:p>
          <a:p>
            <a:pPr>
              <a:spcBef>
                <a:spcPct val="0"/>
              </a:spcBef>
            </a:pPr>
            <a:r>
              <a:rPr lang="pt-BR" altLang="pt-BR" sz="2400" dirty="0">
                <a:solidFill>
                  <a:schemeClr val="tx1"/>
                </a:solidFill>
              </a:rPr>
              <a:t>Os 3 nãos: ao </a:t>
            </a:r>
            <a:r>
              <a:rPr lang="pt-BR" altLang="pt-BR" sz="2400" i="1" dirty="0" err="1">
                <a:solidFill>
                  <a:schemeClr val="tx1"/>
                </a:solidFill>
              </a:rPr>
              <a:t>fundacionismo</a:t>
            </a:r>
            <a:r>
              <a:rPr lang="pt-BR" altLang="pt-BR" sz="2400" dirty="0">
                <a:solidFill>
                  <a:schemeClr val="tx1"/>
                </a:solidFill>
              </a:rPr>
              <a:t>, ao </a:t>
            </a:r>
            <a:r>
              <a:rPr lang="pt-BR" altLang="pt-BR" sz="2400" i="1" dirty="0">
                <a:solidFill>
                  <a:schemeClr val="tx1"/>
                </a:solidFill>
              </a:rPr>
              <a:t>representacionismo/realismo </a:t>
            </a:r>
            <a:r>
              <a:rPr lang="pt-BR" altLang="pt-BR" sz="2400" dirty="0">
                <a:solidFill>
                  <a:schemeClr val="tx1"/>
                </a:solidFill>
              </a:rPr>
              <a:t>e</a:t>
            </a:r>
            <a:r>
              <a:rPr lang="pt-BR" altLang="pt-BR" sz="2400" i="1" dirty="0">
                <a:solidFill>
                  <a:schemeClr val="tx1"/>
                </a:solidFill>
              </a:rPr>
              <a:t> </a:t>
            </a:r>
            <a:r>
              <a:rPr lang="pt-BR" altLang="pt-BR" sz="2400" dirty="0">
                <a:solidFill>
                  <a:schemeClr val="tx1"/>
                </a:solidFill>
              </a:rPr>
              <a:t>ao </a:t>
            </a:r>
            <a:r>
              <a:rPr lang="pt-BR" altLang="pt-BR" sz="2400" i="1" dirty="0">
                <a:solidFill>
                  <a:schemeClr val="tx1"/>
                </a:solidFill>
              </a:rPr>
              <a:t>essencialismo.</a:t>
            </a:r>
          </a:p>
        </p:txBody>
      </p:sp>
      <p:sp>
        <p:nvSpPr>
          <p:cNvPr id="4" name="Título 1">
            <a:extLst>
              <a:ext uri="{FF2B5EF4-FFF2-40B4-BE49-F238E27FC236}">
                <a16:creationId xmlns:a16="http://schemas.microsoft.com/office/drawing/2014/main" id="{3FECADB4-6BAA-4AD6-A94F-A98703D2E85A}"/>
              </a:ext>
            </a:extLst>
          </p:cNvPr>
          <p:cNvSpPr>
            <a:spLocks noGrp="1"/>
          </p:cNvSpPr>
          <p:nvPr>
            <p:ph type="ctrTitle"/>
          </p:nvPr>
        </p:nvSpPr>
        <p:spPr>
          <a:xfrm>
            <a:off x="685800" y="116632"/>
            <a:ext cx="7772400" cy="578495"/>
          </a:xfrm>
        </p:spPr>
        <p:txBody>
          <a:bodyPr/>
          <a:lstStyle/>
          <a:p>
            <a:r>
              <a:rPr lang="pt-BR" sz="2400" dirty="0"/>
              <a:t>Na Serra com Foucault</a:t>
            </a:r>
          </a:p>
        </p:txBody>
      </p:sp>
      <p:cxnSp>
        <p:nvCxnSpPr>
          <p:cNvPr id="5" name="Conector reto 4">
            <a:extLst>
              <a:ext uri="{FF2B5EF4-FFF2-40B4-BE49-F238E27FC236}">
                <a16:creationId xmlns:a16="http://schemas.microsoft.com/office/drawing/2014/main" id="{4D67824A-68CE-4CAA-B774-AD3525E6B3E9}"/>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184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0825" y="908050"/>
            <a:ext cx="8642350" cy="5400675"/>
          </a:xfrm>
        </p:spPr>
        <p:txBody>
          <a:bodyPr rtlCol="0">
            <a:normAutofit/>
          </a:bodyPr>
          <a:lstStyle/>
          <a:p>
            <a:pPr fontAlgn="auto">
              <a:spcAft>
                <a:spcPts val="0"/>
              </a:spcAft>
              <a:defRPr/>
            </a:pPr>
            <a:endParaRPr lang="pt-BR" sz="1200" b="1" dirty="0">
              <a:solidFill>
                <a:schemeClr val="tx1"/>
              </a:solidFill>
            </a:endParaRPr>
          </a:p>
          <a:p>
            <a:pPr fontAlgn="auto">
              <a:spcAft>
                <a:spcPts val="0"/>
              </a:spcAft>
              <a:defRPr/>
            </a:pPr>
            <a:endParaRPr lang="pt-BR" sz="1200" b="1" dirty="0">
              <a:solidFill>
                <a:schemeClr val="tx1"/>
              </a:solidFill>
            </a:endParaRPr>
          </a:p>
          <a:p>
            <a:pPr marL="812800" indent="-812800" fontAlgn="auto">
              <a:spcAft>
                <a:spcPts val="0"/>
              </a:spcAft>
              <a:defRPr/>
            </a:pPr>
            <a:endParaRPr lang="pt-BR" sz="2800" b="1" dirty="0">
              <a:solidFill>
                <a:schemeClr val="tx1"/>
              </a:solidFill>
              <a:latin typeface="Arial" pitchFamily="34" charset="0"/>
              <a:cs typeface="Arial" pitchFamily="34" charset="0"/>
            </a:endParaRPr>
          </a:p>
          <a:p>
            <a:pPr fontAlgn="auto">
              <a:spcAft>
                <a:spcPts val="0"/>
              </a:spcAft>
              <a:defRPr/>
            </a:pPr>
            <a:endParaRPr lang="pt-BR" dirty="0"/>
          </a:p>
        </p:txBody>
      </p:sp>
      <p:sp>
        <p:nvSpPr>
          <p:cNvPr id="5124" name="Retângulo 5"/>
          <p:cNvSpPr>
            <a:spLocks noChangeArrowheads="1"/>
          </p:cNvSpPr>
          <p:nvPr/>
        </p:nvSpPr>
        <p:spPr bwMode="auto">
          <a:xfrm>
            <a:off x="250825" y="738564"/>
            <a:ext cx="864235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t-BR" altLang="pt-BR" sz="3200" b="1" dirty="0">
                <a:solidFill>
                  <a:srgbClr val="FFFF00"/>
                </a:solidFill>
              </a:rPr>
              <a:t>Os 3 </a:t>
            </a:r>
            <a:r>
              <a:rPr lang="pt-BR" altLang="pt-BR" sz="3200" b="1" i="1" dirty="0">
                <a:solidFill>
                  <a:srgbClr val="FFFF00"/>
                </a:solidFill>
              </a:rPr>
              <a:t>nãos</a:t>
            </a:r>
            <a:r>
              <a:rPr lang="pt-BR" altLang="pt-BR" sz="3200" b="1" dirty="0">
                <a:solidFill>
                  <a:srgbClr val="FFFF00"/>
                </a:solidFill>
              </a:rPr>
              <a:t> do </a:t>
            </a:r>
            <a:r>
              <a:rPr lang="pt-BR" altLang="pt-BR" sz="3200" b="1" dirty="0" err="1">
                <a:solidFill>
                  <a:srgbClr val="FFFF00"/>
                </a:solidFill>
              </a:rPr>
              <a:t>Neopragmatismo</a:t>
            </a:r>
            <a:r>
              <a:rPr lang="pt-BR" altLang="pt-BR" sz="3200" b="1" dirty="0">
                <a:solidFill>
                  <a:srgbClr val="FFFF00"/>
                </a:solidFill>
              </a:rPr>
              <a:t>:</a:t>
            </a:r>
          </a:p>
          <a:p>
            <a:endParaRPr lang="pt-BR" altLang="pt-BR" sz="1600" b="1" dirty="0"/>
          </a:p>
          <a:p>
            <a:r>
              <a:rPr lang="pt-BR" altLang="pt-BR" sz="1600" b="1" dirty="0"/>
              <a:t>	</a:t>
            </a:r>
          </a:p>
          <a:p>
            <a:pPr algn="ctr"/>
            <a:r>
              <a:rPr lang="pt-BR" altLang="pt-BR" sz="2800" b="1" i="1" dirty="0">
                <a:solidFill>
                  <a:srgbClr val="FFFF00"/>
                </a:solidFill>
              </a:rPr>
              <a:t>não-</a:t>
            </a:r>
            <a:r>
              <a:rPr lang="pt-BR" altLang="pt-BR" sz="2800" b="1" i="1" dirty="0" err="1">
                <a:solidFill>
                  <a:srgbClr val="FFFF00"/>
                </a:solidFill>
              </a:rPr>
              <a:t>fundacionista</a:t>
            </a:r>
            <a:endParaRPr lang="pt-BR" altLang="pt-BR" sz="2800" b="1" i="1" dirty="0">
              <a:solidFill>
                <a:srgbClr val="FFFF00"/>
              </a:solidFill>
            </a:endParaRPr>
          </a:p>
          <a:p>
            <a:pPr algn="ctr"/>
            <a:r>
              <a:rPr lang="pt-BR" altLang="pt-BR" sz="2400" dirty="0"/>
              <a:t>não há ganchos no céu nem âncoras na terra;</a:t>
            </a:r>
          </a:p>
          <a:p>
            <a:pPr algn="ctr"/>
            <a:r>
              <a:rPr lang="pt-BR" altLang="pt-BR" sz="2400" dirty="0"/>
              <a:t>ex.: multiculturalismo radical</a:t>
            </a:r>
          </a:p>
          <a:p>
            <a:endParaRPr lang="pt-BR" altLang="pt-BR" sz="1600" dirty="0"/>
          </a:p>
          <a:p>
            <a:endParaRPr lang="pt-BR" altLang="pt-BR" sz="1600" dirty="0"/>
          </a:p>
          <a:p>
            <a:pPr algn="ctr"/>
            <a:r>
              <a:rPr lang="pt-BR" altLang="pt-BR" sz="2800" b="1" i="1" dirty="0">
                <a:solidFill>
                  <a:srgbClr val="FFFF00"/>
                </a:solidFill>
              </a:rPr>
              <a:t>não-</a:t>
            </a:r>
            <a:r>
              <a:rPr lang="pt-BR" altLang="pt-BR" sz="2800" b="1" i="1" dirty="0" err="1">
                <a:solidFill>
                  <a:srgbClr val="FFFF00"/>
                </a:solidFill>
              </a:rPr>
              <a:t>representacionista</a:t>
            </a:r>
            <a:r>
              <a:rPr lang="pt-BR" altLang="pt-BR" sz="2800" b="1" i="1" dirty="0">
                <a:solidFill>
                  <a:srgbClr val="FFFF00"/>
                </a:solidFill>
              </a:rPr>
              <a:t> </a:t>
            </a:r>
            <a:r>
              <a:rPr lang="pt-BR" altLang="pt-BR" sz="2800" b="1" dirty="0"/>
              <a:t>ou</a:t>
            </a:r>
            <a:r>
              <a:rPr lang="pt-BR" altLang="pt-BR" sz="2800" b="1" i="1" dirty="0">
                <a:solidFill>
                  <a:srgbClr val="FFFF00"/>
                </a:solidFill>
              </a:rPr>
              <a:t> não-realista</a:t>
            </a:r>
          </a:p>
          <a:p>
            <a:pPr algn="ctr"/>
            <a:r>
              <a:rPr lang="pt-BR" altLang="pt-BR" sz="2400" dirty="0"/>
              <a:t>não há (não interessa) uma realidade fora do entendimento humano</a:t>
            </a:r>
          </a:p>
          <a:p>
            <a:endParaRPr lang="pt-BR" altLang="pt-BR" sz="1600" dirty="0"/>
          </a:p>
          <a:p>
            <a:endParaRPr lang="pt-BR" altLang="pt-BR" sz="1600" dirty="0"/>
          </a:p>
          <a:p>
            <a:pPr algn="ctr"/>
            <a:r>
              <a:rPr lang="pt-BR" altLang="pt-BR" sz="2800" b="1" i="1" dirty="0">
                <a:solidFill>
                  <a:srgbClr val="FFFF00"/>
                </a:solidFill>
              </a:rPr>
              <a:t>não-essencialista</a:t>
            </a:r>
          </a:p>
          <a:p>
            <a:pPr algn="ctr"/>
            <a:r>
              <a:rPr lang="pt-BR" altLang="pt-BR" sz="2400" dirty="0"/>
              <a:t>não há nada não-relacional; assim . . .</a:t>
            </a:r>
          </a:p>
          <a:p>
            <a:pPr algn="ctr"/>
            <a:r>
              <a:rPr lang="pt-BR" altLang="pt-BR" sz="2400" dirty="0"/>
              <a:t>a pergunta “o que é mesmo isso?” não faz nenhum sentido</a:t>
            </a:r>
          </a:p>
        </p:txBody>
      </p:sp>
      <p:sp>
        <p:nvSpPr>
          <p:cNvPr id="4" name="Título 1">
            <a:extLst>
              <a:ext uri="{FF2B5EF4-FFF2-40B4-BE49-F238E27FC236}">
                <a16:creationId xmlns:a16="http://schemas.microsoft.com/office/drawing/2014/main" id="{6E69DFE2-863A-480F-80A1-A36A8177C8F8}"/>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5" name="Conector reto 4">
            <a:extLst>
              <a:ext uri="{FF2B5EF4-FFF2-40B4-BE49-F238E27FC236}">
                <a16:creationId xmlns:a16="http://schemas.microsoft.com/office/drawing/2014/main" id="{203B309C-844B-4BE1-9F1C-E3F716CA4E69}"/>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910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7504" y="668747"/>
            <a:ext cx="8928992" cy="6000610"/>
          </a:xfrm>
        </p:spPr>
        <p:txBody>
          <a:bodyPr>
            <a:normAutofit/>
          </a:bodyPr>
          <a:lstStyle/>
          <a:p>
            <a:pPr marL="457200" indent="-457200">
              <a:buClr>
                <a:srgbClr val="FFFF00"/>
              </a:buClr>
              <a:buFont typeface="Arial" panose="020B0604020202020204" pitchFamily="34" charset="0"/>
              <a:buChar char="•"/>
            </a:pPr>
            <a:r>
              <a:rPr lang="pt-BR" b="1" dirty="0"/>
              <a:t>O pensar com Foucault implica: </a:t>
            </a:r>
          </a:p>
          <a:p>
            <a:pPr marL="457200" indent="-457200">
              <a:buClr>
                <a:srgbClr val="FFFF00"/>
              </a:buClr>
              <a:buFont typeface="Arial" panose="020B0604020202020204" pitchFamily="34" charset="0"/>
              <a:buChar char="•"/>
            </a:pPr>
            <a:r>
              <a:rPr lang="pt-BR" b="1" dirty="0">
                <a:solidFill>
                  <a:srgbClr val="FFFF00"/>
                </a:solidFill>
              </a:rPr>
              <a:t>descartar</a:t>
            </a:r>
            <a:r>
              <a:rPr lang="pt-BR" b="1" dirty="0"/>
              <a:t> o</a:t>
            </a:r>
          </a:p>
          <a:p>
            <a:endParaRPr lang="pt-BR" sz="800" dirty="0"/>
          </a:p>
          <a:p>
            <a:pPr>
              <a:lnSpc>
                <a:spcPts val="2000"/>
              </a:lnSpc>
              <a:spcBef>
                <a:spcPts val="1200"/>
              </a:spcBef>
              <a:buClr>
                <a:srgbClr val="FFFF00"/>
              </a:buClr>
            </a:pPr>
            <a:r>
              <a:rPr lang="pt-BR" sz="2400" b="1" dirty="0">
                <a:solidFill>
                  <a:schemeClr val="tx1"/>
                </a:solidFill>
              </a:rPr>
              <a:t>Representacionismo – Idealismo</a:t>
            </a:r>
          </a:p>
          <a:p>
            <a:pPr>
              <a:lnSpc>
                <a:spcPts val="2000"/>
              </a:lnSpc>
              <a:spcBef>
                <a:spcPts val="1200"/>
              </a:spcBef>
              <a:buClr>
                <a:srgbClr val="FFFF00"/>
              </a:buClr>
            </a:pPr>
            <a:r>
              <a:rPr lang="pt-BR" sz="2400" b="1" dirty="0">
                <a:solidFill>
                  <a:schemeClr val="tx1"/>
                </a:solidFill>
              </a:rPr>
              <a:t>Essencialismo</a:t>
            </a:r>
          </a:p>
          <a:p>
            <a:pPr>
              <a:lnSpc>
                <a:spcPts val="2000"/>
              </a:lnSpc>
              <a:spcBef>
                <a:spcPts val="1200"/>
              </a:spcBef>
              <a:buClr>
                <a:srgbClr val="FFFF00"/>
              </a:buClr>
            </a:pPr>
            <a:r>
              <a:rPr lang="pt-BR" sz="2400" b="1" dirty="0">
                <a:solidFill>
                  <a:schemeClr val="tx1"/>
                </a:solidFill>
              </a:rPr>
              <a:t>Fundacionismo</a:t>
            </a:r>
            <a:endParaRPr lang="pt-BR" sz="2400" dirty="0">
              <a:solidFill>
                <a:schemeClr val="tx1"/>
              </a:solidFill>
            </a:endParaRPr>
          </a:p>
          <a:p>
            <a:endParaRPr lang="pt-BR" sz="800" dirty="0"/>
          </a:p>
          <a:p>
            <a:pPr marL="457200" indent="-457200">
              <a:buClr>
                <a:srgbClr val="FFFF00"/>
              </a:buClr>
              <a:buFont typeface="Arial" panose="020B0604020202020204" pitchFamily="34" charset="0"/>
              <a:buChar char="•"/>
            </a:pPr>
            <a:r>
              <a:rPr lang="pt-BR" b="1" dirty="0">
                <a:solidFill>
                  <a:srgbClr val="FFFF00"/>
                </a:solidFill>
              </a:rPr>
              <a:t>questionar</a:t>
            </a:r>
            <a:r>
              <a:rPr lang="pt-BR" b="1" dirty="0"/>
              <a:t> a </a:t>
            </a:r>
            <a:r>
              <a:rPr lang="pt-BR" b="1" dirty="0">
                <a:solidFill>
                  <a:schemeClr val="tx1"/>
                </a:solidFill>
              </a:rPr>
              <a:t>realidade</a:t>
            </a:r>
          </a:p>
          <a:p>
            <a:r>
              <a:rPr lang="pt-BR" sz="2400" b="1" dirty="0"/>
              <a:t>Aquilo que chamamos de realidade não está “lá-fora”, mas na </a:t>
            </a:r>
            <a:r>
              <a:rPr lang="pt-BR" sz="2400" b="1" dirty="0">
                <a:solidFill>
                  <a:srgbClr val="FFFF00"/>
                </a:solidFill>
              </a:rPr>
              <a:t>interação complexa </a:t>
            </a:r>
            <a:r>
              <a:rPr lang="pt-BR" sz="2400" b="1" dirty="0"/>
              <a:t>entre uma </a:t>
            </a:r>
            <a:r>
              <a:rPr lang="pt-BR" sz="2400" b="1" dirty="0">
                <a:solidFill>
                  <a:srgbClr val="FFFF00"/>
                </a:solidFill>
              </a:rPr>
              <a:t>materialidade externa </a:t>
            </a:r>
            <a:r>
              <a:rPr lang="pt-BR" sz="2400" b="1" dirty="0"/>
              <a:t>(que, em estado bruto, ainda não faz nenhum sentido) e as nossas </a:t>
            </a:r>
            <a:r>
              <a:rPr lang="pt-BR" sz="2400" b="1" dirty="0">
                <a:solidFill>
                  <a:srgbClr val="FFFF00"/>
                </a:solidFill>
              </a:rPr>
              <a:t>percepções</a:t>
            </a:r>
            <a:r>
              <a:rPr lang="pt-BR" sz="2400" b="1" dirty="0"/>
              <a:t>, </a:t>
            </a:r>
            <a:r>
              <a:rPr lang="pt-BR" sz="2400" b="1" dirty="0">
                <a:solidFill>
                  <a:srgbClr val="FFFF00"/>
                </a:solidFill>
              </a:rPr>
              <a:t>memórias</a:t>
            </a:r>
            <a:r>
              <a:rPr lang="pt-BR" sz="2400" b="1" dirty="0"/>
              <a:t> e </a:t>
            </a:r>
            <a:r>
              <a:rPr lang="pt-BR" sz="2400" b="1" dirty="0">
                <a:solidFill>
                  <a:srgbClr val="FFFF00"/>
                </a:solidFill>
              </a:rPr>
              <a:t>integrações</a:t>
            </a:r>
            <a:r>
              <a:rPr lang="pt-BR" sz="2400" b="1" dirty="0"/>
              <a:t> (tudo alimentado ao longo da imersão numa dada cultura e manifestado pela linguagem).</a:t>
            </a:r>
          </a:p>
          <a:p>
            <a:r>
              <a:rPr lang="pt-BR" sz="1000" b="1" dirty="0"/>
              <a:t> </a:t>
            </a:r>
          </a:p>
          <a:p>
            <a:r>
              <a:rPr lang="pt-BR" sz="2800" b="1" dirty="0"/>
              <a:t>Eis aí o papel fundamental da </a:t>
            </a:r>
            <a:r>
              <a:rPr lang="pt-BR" sz="2800" b="1" dirty="0">
                <a:solidFill>
                  <a:srgbClr val="FFFF00"/>
                </a:solidFill>
              </a:rPr>
              <a:t>Educação</a:t>
            </a:r>
            <a:r>
              <a:rPr lang="pt-BR" sz="2800" b="1" dirty="0"/>
              <a:t>.</a:t>
            </a:r>
          </a:p>
        </p:txBody>
      </p:sp>
      <p:sp>
        <p:nvSpPr>
          <p:cNvPr id="4" name="Título 1">
            <a:extLst>
              <a:ext uri="{FF2B5EF4-FFF2-40B4-BE49-F238E27FC236}">
                <a16:creationId xmlns:a16="http://schemas.microsoft.com/office/drawing/2014/main" id="{DBFE40D3-719D-4AF1-8510-E9F57D841E75}"/>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6" name="Conector reto 5">
            <a:extLst>
              <a:ext uri="{FF2B5EF4-FFF2-40B4-BE49-F238E27FC236}">
                <a16:creationId xmlns:a16="http://schemas.microsoft.com/office/drawing/2014/main" id="{3D2A4F66-9992-45C8-A94E-96132B0B8985}"/>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874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ubtítulo 2"/>
          <p:cNvSpPr>
            <a:spLocks noGrp="1"/>
          </p:cNvSpPr>
          <p:nvPr>
            <p:ph type="subTitle" idx="1"/>
          </p:nvPr>
        </p:nvSpPr>
        <p:spPr>
          <a:xfrm>
            <a:off x="250825" y="844698"/>
            <a:ext cx="8642350" cy="5608638"/>
          </a:xfrm>
        </p:spPr>
        <p:txBody>
          <a:bodyPr/>
          <a:lstStyle/>
          <a:p>
            <a:pPr eaLnBrk="1" hangingPunct="1"/>
            <a:r>
              <a:rPr lang="pt-BR" altLang="pt-BR" b="1" dirty="0">
                <a:solidFill>
                  <a:srgbClr val="FFFF00"/>
                </a:solidFill>
              </a:rPr>
              <a:t>A questão da realidade</a:t>
            </a:r>
          </a:p>
          <a:p>
            <a:pPr eaLnBrk="1" hangingPunct="1"/>
            <a:endParaRPr lang="pt-BR" altLang="pt-BR" sz="1000" dirty="0">
              <a:solidFill>
                <a:schemeClr val="tx1"/>
              </a:solidFill>
            </a:endParaRPr>
          </a:p>
          <a:p>
            <a:pPr eaLnBrk="1" hangingPunct="1"/>
            <a:r>
              <a:rPr lang="pt-BR" altLang="pt-BR" sz="2400" dirty="0">
                <a:solidFill>
                  <a:schemeClr val="tx1"/>
                </a:solidFill>
              </a:rPr>
              <a:t>nem materialismo tosco, nem idealismo tosco</a:t>
            </a:r>
          </a:p>
          <a:p>
            <a:pPr eaLnBrk="1" hangingPunct="1"/>
            <a:r>
              <a:rPr lang="pt-BR" altLang="pt-BR" sz="2400" b="1" dirty="0">
                <a:solidFill>
                  <a:schemeClr val="tx1"/>
                </a:solidFill>
              </a:rPr>
              <a:t>mas . . .</a:t>
            </a:r>
          </a:p>
          <a:p>
            <a:pPr eaLnBrk="1" hangingPunct="1"/>
            <a:endParaRPr lang="pt-BR" altLang="pt-BR" sz="1000" dirty="0">
              <a:solidFill>
                <a:schemeClr val="tx1"/>
              </a:solidFill>
            </a:endParaRPr>
          </a:p>
          <a:p>
            <a:pPr algn="l" eaLnBrk="1" hangingPunct="1"/>
            <a:r>
              <a:rPr lang="pt-BR" altLang="pt-BR" sz="2000" b="1" dirty="0">
                <a:solidFill>
                  <a:schemeClr val="tx1"/>
                </a:solidFill>
              </a:rPr>
              <a:t>sentido </a:t>
            </a:r>
            <a:r>
              <a:rPr lang="pt-BR" altLang="pt-BR" sz="1800" dirty="0">
                <a:solidFill>
                  <a:schemeClr val="tx1">
                    <a:lumMod val="75000"/>
                  </a:schemeClr>
                </a:solidFill>
              </a:rPr>
              <a:t>(pela </a:t>
            </a:r>
            <a:r>
              <a:rPr lang="pt-BR" altLang="pt-BR" sz="1800" i="1" dirty="0">
                <a:solidFill>
                  <a:schemeClr val="tx1">
                    <a:lumMod val="75000"/>
                  </a:schemeClr>
                </a:solidFill>
              </a:rPr>
              <a:t>linguagem</a:t>
            </a:r>
            <a:r>
              <a:rPr lang="pt-BR" altLang="pt-BR" sz="1800" dirty="0">
                <a:solidFill>
                  <a:schemeClr val="tx1">
                    <a:lumMod val="75000"/>
                  </a:schemeClr>
                </a:solidFill>
              </a:rPr>
              <a:t>, como manifestação da </a:t>
            </a:r>
            <a:r>
              <a:rPr lang="pt-BR" altLang="pt-BR" sz="1800" b="1" i="1" dirty="0">
                <a:solidFill>
                  <a:srgbClr val="FFFF00"/>
                </a:solidFill>
              </a:rPr>
              <a:t>percepção</a:t>
            </a:r>
            <a:r>
              <a:rPr lang="pt-BR" altLang="pt-BR" sz="1800" dirty="0">
                <a:solidFill>
                  <a:schemeClr val="tx1">
                    <a:lumMod val="75000"/>
                  </a:schemeClr>
                </a:solidFill>
              </a:rPr>
              <a:t>, </a:t>
            </a:r>
            <a:r>
              <a:rPr lang="pt-BR" altLang="pt-BR" sz="1800" b="1" i="1" dirty="0">
                <a:solidFill>
                  <a:srgbClr val="FFFF00"/>
                </a:solidFill>
              </a:rPr>
              <a:t>memória</a:t>
            </a:r>
            <a:r>
              <a:rPr lang="pt-BR" altLang="pt-BR" sz="1800" b="1" i="1" dirty="0">
                <a:solidFill>
                  <a:schemeClr val="tx1">
                    <a:lumMod val="75000"/>
                  </a:schemeClr>
                </a:solidFill>
              </a:rPr>
              <a:t> </a:t>
            </a:r>
            <a:r>
              <a:rPr lang="pt-BR" altLang="pt-BR" sz="1800" dirty="0">
                <a:solidFill>
                  <a:schemeClr val="tx1">
                    <a:lumMod val="75000"/>
                  </a:schemeClr>
                </a:solidFill>
              </a:rPr>
              <a:t>e </a:t>
            </a:r>
            <a:r>
              <a:rPr lang="pt-BR" altLang="pt-BR" sz="1800" b="1" i="1" dirty="0">
                <a:solidFill>
                  <a:srgbClr val="FFFF00"/>
                </a:solidFill>
              </a:rPr>
              <a:t>integração</a:t>
            </a:r>
            <a:r>
              <a:rPr lang="pt-BR" altLang="pt-BR" sz="1800" dirty="0">
                <a:solidFill>
                  <a:schemeClr val="tx1">
                    <a:lumMod val="75000"/>
                  </a:schemeClr>
                </a:solidFill>
              </a:rPr>
              <a:t>)</a:t>
            </a:r>
          </a:p>
          <a:p>
            <a:pPr algn="l" eaLnBrk="1" hangingPunct="1"/>
            <a:endParaRPr lang="pt-BR" altLang="pt-BR" sz="2000" b="1" dirty="0">
              <a:solidFill>
                <a:schemeClr val="tx1"/>
              </a:solidFill>
            </a:endParaRPr>
          </a:p>
          <a:p>
            <a:pPr algn="l" eaLnBrk="1" hangingPunct="1"/>
            <a:r>
              <a:rPr lang="pt-BR" altLang="pt-BR" sz="2000" dirty="0">
                <a:solidFill>
                  <a:schemeClr val="tx1"/>
                </a:solidFill>
              </a:rPr>
              <a:t>	  Relação</a:t>
            </a:r>
          </a:p>
          <a:p>
            <a:pPr algn="l" eaLnBrk="1" hangingPunct="1"/>
            <a:r>
              <a:rPr lang="pt-BR" altLang="pt-BR" sz="2000" dirty="0">
                <a:solidFill>
                  <a:schemeClr val="tx1"/>
                </a:solidFill>
              </a:rPr>
              <a:t>	      de 					</a:t>
            </a:r>
            <a:r>
              <a:rPr lang="pt-BR" altLang="pt-BR" b="1" dirty="0">
                <a:solidFill>
                  <a:schemeClr val="tx1"/>
                </a:solidFill>
              </a:rPr>
              <a:t>realidade</a:t>
            </a:r>
            <a:endParaRPr lang="pt-BR" altLang="pt-BR" dirty="0">
              <a:solidFill>
                <a:schemeClr val="tx1"/>
              </a:solidFill>
            </a:endParaRPr>
          </a:p>
          <a:p>
            <a:pPr algn="l" eaLnBrk="1" hangingPunct="1"/>
            <a:r>
              <a:rPr lang="pt-BR" altLang="pt-BR" sz="2000" dirty="0">
                <a:solidFill>
                  <a:schemeClr val="tx1"/>
                </a:solidFill>
              </a:rPr>
              <a:t>             </a:t>
            </a:r>
            <a:r>
              <a:rPr lang="pt-BR" altLang="pt-BR" sz="2000" i="1" dirty="0">
                <a:solidFill>
                  <a:schemeClr val="tx1"/>
                </a:solidFill>
              </a:rPr>
              <a:t>imanência</a:t>
            </a:r>
            <a:r>
              <a:rPr lang="pt-BR" altLang="pt-BR" sz="2000" dirty="0">
                <a:solidFill>
                  <a:schemeClr val="tx1"/>
                </a:solidFill>
              </a:rPr>
              <a:t>				</a:t>
            </a:r>
            <a:endParaRPr lang="pt-BR" altLang="pt-BR" sz="2000" b="1" dirty="0">
              <a:solidFill>
                <a:schemeClr val="tx1"/>
              </a:solidFill>
            </a:endParaRPr>
          </a:p>
          <a:p>
            <a:pPr algn="l" eaLnBrk="1" hangingPunct="1"/>
            <a:endParaRPr lang="pt-BR" altLang="pt-BR" sz="2000" b="1" dirty="0">
              <a:solidFill>
                <a:schemeClr val="tx1"/>
              </a:solidFill>
            </a:endParaRPr>
          </a:p>
          <a:p>
            <a:pPr algn="l" eaLnBrk="1" hangingPunct="1"/>
            <a:endParaRPr lang="pt-BR" altLang="pt-BR" sz="2000" dirty="0">
              <a:solidFill>
                <a:schemeClr val="tx1"/>
              </a:solidFill>
            </a:endParaRPr>
          </a:p>
          <a:p>
            <a:pPr algn="l" eaLnBrk="1" hangingPunct="1"/>
            <a:r>
              <a:rPr lang="pt-BR" altLang="pt-BR" sz="2000" b="1" dirty="0">
                <a:solidFill>
                  <a:schemeClr val="tx1"/>
                </a:solidFill>
              </a:rPr>
              <a:t>materialidade</a:t>
            </a:r>
          </a:p>
          <a:p>
            <a:pPr eaLnBrk="1" hangingPunct="1"/>
            <a:endParaRPr lang="pt-BR" altLang="pt-BR" sz="1000" dirty="0">
              <a:solidFill>
                <a:schemeClr val="tx1"/>
              </a:solidFill>
            </a:endParaRPr>
          </a:p>
        </p:txBody>
      </p:sp>
      <p:sp>
        <p:nvSpPr>
          <p:cNvPr id="17411" name="AutoShape 8"/>
          <p:cNvSpPr>
            <a:spLocks noChangeArrowheads="1"/>
          </p:cNvSpPr>
          <p:nvPr/>
        </p:nvSpPr>
        <p:spPr bwMode="auto">
          <a:xfrm>
            <a:off x="693738" y="3068166"/>
            <a:ext cx="287337" cy="2305050"/>
          </a:xfrm>
          <a:prstGeom prst="upDownArrow">
            <a:avLst>
              <a:gd name="adj1" fmla="val 23759"/>
              <a:gd name="adj2" fmla="val 140684"/>
            </a:avLst>
          </a:prstGeom>
          <a:solidFill>
            <a:srgbClr val="FFFF00"/>
          </a:solidFill>
          <a:ln w="9525">
            <a:solidFill>
              <a:srgbClr val="FFFF00"/>
            </a:solidFill>
            <a:miter lim="800000"/>
            <a:headEnd/>
            <a:tailEnd/>
          </a:ln>
          <a:effec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t-BR" altLang="pt-BR" sz="1800"/>
          </a:p>
        </p:txBody>
      </p:sp>
      <p:sp>
        <p:nvSpPr>
          <p:cNvPr id="17412" name="AutoShape 9"/>
          <p:cNvSpPr>
            <a:spLocks noChangeArrowheads="1"/>
          </p:cNvSpPr>
          <p:nvPr/>
        </p:nvSpPr>
        <p:spPr bwMode="auto">
          <a:xfrm>
            <a:off x="2393950" y="4017070"/>
            <a:ext cx="3097213" cy="215900"/>
          </a:xfrm>
          <a:prstGeom prst="rightArrow">
            <a:avLst>
              <a:gd name="adj1" fmla="val 32352"/>
              <a:gd name="adj2" fmla="val 358374"/>
            </a:avLst>
          </a:prstGeom>
          <a:solidFill>
            <a:srgbClr val="FFFF00"/>
          </a:solidFill>
          <a:ln w="9525">
            <a:solidFill>
              <a:srgbClr val="FFFF00"/>
            </a:solidFill>
            <a:miter lim="800000"/>
            <a:headEnd/>
            <a:tailEnd/>
          </a:ln>
          <a:effec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t-BR" altLang="pt-BR" sz="1800">
              <a:solidFill>
                <a:srgbClr val="FFFF00"/>
              </a:solidFill>
            </a:endParaRPr>
          </a:p>
        </p:txBody>
      </p:sp>
      <p:sp>
        <p:nvSpPr>
          <p:cNvPr id="7" name="Retângulo 6"/>
          <p:cNvSpPr/>
          <p:nvPr/>
        </p:nvSpPr>
        <p:spPr>
          <a:xfrm>
            <a:off x="4067944" y="4725144"/>
            <a:ext cx="4608512" cy="1512168"/>
          </a:xfrm>
          <a:prstGeom prst="rect">
            <a:avLst/>
          </a:prstGeom>
          <a:ln>
            <a:solidFill>
              <a:schemeClr val="accent3">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2400" b="1" dirty="0"/>
              <a:t>Aquilo que descrevemos como sendo “a realidade do mundo” é criado no próprio ato de descrever o mundo.</a:t>
            </a:r>
            <a:r>
              <a:rPr lang="pt-BR" b="1" dirty="0"/>
              <a:t>       </a:t>
            </a:r>
            <a:r>
              <a:rPr lang="pt-BR" dirty="0">
                <a:solidFill>
                  <a:schemeClr val="tx1">
                    <a:lumMod val="65000"/>
                  </a:schemeClr>
                </a:solidFill>
              </a:rPr>
              <a:t>(Nelson Goodman)</a:t>
            </a:r>
          </a:p>
        </p:txBody>
      </p:sp>
      <p:sp>
        <p:nvSpPr>
          <p:cNvPr id="6" name="Título 1">
            <a:extLst>
              <a:ext uri="{FF2B5EF4-FFF2-40B4-BE49-F238E27FC236}">
                <a16:creationId xmlns:a16="http://schemas.microsoft.com/office/drawing/2014/main" id="{4A88B318-40BF-422C-9321-94615B40B1BE}"/>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8" name="Conector reto 7">
            <a:extLst>
              <a:ext uri="{FF2B5EF4-FFF2-40B4-BE49-F238E27FC236}">
                <a16:creationId xmlns:a16="http://schemas.microsoft.com/office/drawing/2014/main" id="{874B5825-02DD-4ABF-ABA2-3F7C8DC34598}"/>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2802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7504" y="836712"/>
            <a:ext cx="8928992" cy="5544616"/>
          </a:xfrm>
        </p:spPr>
        <p:txBody>
          <a:bodyPr/>
          <a:lstStyle/>
          <a:p>
            <a:pPr marL="457200" indent="-457200">
              <a:buClr>
                <a:srgbClr val="FFFF00"/>
              </a:buClr>
              <a:buFont typeface="Arial" panose="020B0604020202020204" pitchFamily="34" charset="0"/>
              <a:buChar char="•"/>
            </a:pPr>
            <a:r>
              <a:rPr lang="pt-BR" b="1" dirty="0"/>
              <a:t>A questão da </a:t>
            </a:r>
            <a:r>
              <a:rPr lang="pt-BR" b="1" dirty="0">
                <a:solidFill>
                  <a:srgbClr val="FFFF00"/>
                </a:solidFill>
              </a:rPr>
              <a:t>realidade</a:t>
            </a:r>
          </a:p>
          <a:p>
            <a:pPr>
              <a:buClr>
                <a:srgbClr val="FFFF00"/>
              </a:buClr>
            </a:pPr>
            <a:endParaRPr lang="pt-BR" sz="1000" b="1" dirty="0"/>
          </a:p>
          <a:p>
            <a:pPr>
              <a:buClr>
                <a:srgbClr val="FFFF00"/>
              </a:buClr>
            </a:pPr>
            <a:endParaRPr lang="pt-BR" sz="1000" b="1" dirty="0"/>
          </a:p>
          <a:p>
            <a:r>
              <a:rPr lang="pt-BR" sz="2800" dirty="0"/>
              <a:t>Aquilo que chamamos de </a:t>
            </a:r>
            <a:r>
              <a:rPr lang="pt-BR" sz="2800" b="1" dirty="0">
                <a:solidFill>
                  <a:srgbClr val="FFFF00"/>
                </a:solidFill>
              </a:rPr>
              <a:t>realidade</a:t>
            </a:r>
            <a:r>
              <a:rPr lang="pt-BR" sz="2800" dirty="0"/>
              <a:t> não “está lá-fora”, mas se forma na interação complexa entre uma </a:t>
            </a:r>
            <a:r>
              <a:rPr lang="pt-BR" sz="2800" dirty="0">
                <a:solidFill>
                  <a:srgbClr val="FFFF00"/>
                </a:solidFill>
              </a:rPr>
              <a:t>materialidade</a:t>
            </a:r>
            <a:r>
              <a:rPr lang="pt-BR" sz="2800" dirty="0"/>
              <a:t> </a:t>
            </a:r>
            <a:r>
              <a:rPr lang="pt-BR" sz="2800" dirty="0">
                <a:solidFill>
                  <a:srgbClr val="FFFF00"/>
                </a:solidFill>
              </a:rPr>
              <a:t>externa</a:t>
            </a:r>
            <a:r>
              <a:rPr lang="pt-BR" sz="2800" dirty="0"/>
              <a:t> (que “está lá fora”, em estado bruto, e ainda não faz nenhum sentido) e as nossas </a:t>
            </a:r>
            <a:r>
              <a:rPr lang="pt-BR" sz="2800" b="1" dirty="0">
                <a:solidFill>
                  <a:srgbClr val="FFFF00"/>
                </a:solidFill>
              </a:rPr>
              <a:t>percepções</a:t>
            </a:r>
            <a:r>
              <a:rPr lang="pt-BR" sz="2800" dirty="0"/>
              <a:t>, </a:t>
            </a:r>
            <a:r>
              <a:rPr lang="pt-BR" sz="2800" b="1" dirty="0">
                <a:solidFill>
                  <a:srgbClr val="FFFF00"/>
                </a:solidFill>
              </a:rPr>
              <a:t>memórias</a:t>
            </a:r>
            <a:r>
              <a:rPr lang="pt-BR" sz="2800" dirty="0"/>
              <a:t> e </a:t>
            </a:r>
            <a:r>
              <a:rPr lang="pt-BR" sz="2800" b="1" dirty="0">
                <a:solidFill>
                  <a:srgbClr val="FFFF00"/>
                </a:solidFill>
              </a:rPr>
              <a:t>integrações</a:t>
            </a:r>
            <a:r>
              <a:rPr lang="pt-BR" sz="2800" dirty="0"/>
              <a:t> (tudo </a:t>
            </a:r>
            <a:r>
              <a:rPr lang="pt-BR" sz="2800" i="1" dirty="0"/>
              <a:t>alimentado</a:t>
            </a:r>
            <a:r>
              <a:rPr lang="pt-BR" sz="2800" dirty="0"/>
              <a:t> ao longo da imersão numa dada cultura e </a:t>
            </a:r>
            <a:r>
              <a:rPr lang="pt-BR" sz="2800" i="1" dirty="0"/>
              <a:t>organizado</a:t>
            </a:r>
            <a:r>
              <a:rPr lang="pt-BR" sz="2800" dirty="0"/>
              <a:t> e </a:t>
            </a:r>
            <a:r>
              <a:rPr lang="pt-BR" sz="2800" i="1" dirty="0"/>
              <a:t>manifestado</a:t>
            </a:r>
            <a:r>
              <a:rPr lang="pt-BR" sz="2800" dirty="0"/>
              <a:t> pela linguagem). </a:t>
            </a:r>
          </a:p>
          <a:p>
            <a:endParaRPr lang="pt-BR" sz="2000" dirty="0"/>
          </a:p>
          <a:p>
            <a:endParaRPr lang="pt-BR" sz="2000" dirty="0"/>
          </a:p>
          <a:p>
            <a:r>
              <a:rPr lang="pt-BR" sz="3600" dirty="0"/>
              <a:t>Daí decorre o papel </a:t>
            </a:r>
            <a:r>
              <a:rPr lang="pt-BR" sz="3600" dirty="0">
                <a:solidFill>
                  <a:srgbClr val="FFFF00"/>
                </a:solidFill>
              </a:rPr>
              <a:t>radical</a:t>
            </a:r>
            <a:r>
              <a:rPr lang="pt-BR" sz="3600" dirty="0"/>
              <a:t> da </a:t>
            </a:r>
            <a:r>
              <a:rPr lang="pt-BR" sz="3600" b="1" dirty="0">
                <a:solidFill>
                  <a:srgbClr val="FFFF00"/>
                </a:solidFill>
              </a:rPr>
              <a:t>Educação</a:t>
            </a:r>
            <a:r>
              <a:rPr lang="pt-BR" sz="3600" dirty="0"/>
              <a:t>.</a:t>
            </a:r>
          </a:p>
        </p:txBody>
      </p:sp>
      <p:sp>
        <p:nvSpPr>
          <p:cNvPr id="5" name="Rectangle 4"/>
          <p:cNvSpPr txBox="1">
            <a:spLocks noChangeArrowheads="1"/>
          </p:cNvSpPr>
          <p:nvPr/>
        </p:nvSpPr>
        <p:spPr bwMode="auto">
          <a:xfrm>
            <a:off x="6404647" y="6305174"/>
            <a:ext cx="24479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400" b="1" dirty="0">
                <a:solidFill>
                  <a:srgbClr val="FFFF00"/>
                </a:solidFill>
              </a:rPr>
              <a:t>alfredoveiganeto@gmail.com</a:t>
            </a:r>
          </a:p>
        </p:txBody>
      </p:sp>
      <p:sp>
        <p:nvSpPr>
          <p:cNvPr id="4" name="Título 1">
            <a:extLst>
              <a:ext uri="{FF2B5EF4-FFF2-40B4-BE49-F238E27FC236}">
                <a16:creationId xmlns:a16="http://schemas.microsoft.com/office/drawing/2014/main" id="{831B680F-06D8-4585-99B7-1EC10E8BD0AE}"/>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6" name="Conector reto 5">
            <a:extLst>
              <a:ext uri="{FF2B5EF4-FFF2-40B4-BE49-F238E27FC236}">
                <a16:creationId xmlns:a16="http://schemas.microsoft.com/office/drawing/2014/main" id="{1225B69F-FB38-47C7-B50D-8DD8F3D46749}"/>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644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692696"/>
            <a:ext cx="8642350" cy="5832648"/>
          </a:xfrm>
        </p:spPr>
        <p:txBody>
          <a:bodyPr rtlCol="0">
            <a:normAutofit lnSpcReduction="10000"/>
          </a:bodyPr>
          <a:lstStyle/>
          <a:p>
            <a:pPr eaLnBrk="1" fontAlgn="auto" hangingPunct="1">
              <a:spcAft>
                <a:spcPts val="0"/>
              </a:spcAft>
              <a:buFont typeface="Arial" pitchFamily="34" charset="0"/>
              <a:buNone/>
              <a:defRPr/>
            </a:pPr>
            <a:r>
              <a:rPr lang="pt-BR" b="1" dirty="0">
                <a:solidFill>
                  <a:srgbClr val="FFFF00"/>
                </a:solidFill>
              </a:rPr>
              <a:t>Virada linguística, virada epistemológica,</a:t>
            </a:r>
          </a:p>
          <a:p>
            <a:pPr eaLnBrk="1" fontAlgn="auto" hangingPunct="1">
              <a:spcAft>
                <a:spcPts val="0"/>
              </a:spcAft>
              <a:buFont typeface="Arial" pitchFamily="34" charset="0"/>
              <a:buNone/>
              <a:defRPr/>
            </a:pPr>
            <a:r>
              <a:rPr lang="pt-BR" b="1" dirty="0">
                <a:solidFill>
                  <a:srgbClr val="FFFF00"/>
                </a:solidFill>
              </a:rPr>
              <a:t>diferença e repetição</a:t>
            </a:r>
          </a:p>
          <a:p>
            <a:pPr eaLnBrk="1" fontAlgn="auto" hangingPunct="1">
              <a:spcAft>
                <a:spcPts val="0"/>
              </a:spcAft>
              <a:buFont typeface="Arial" pitchFamily="34" charset="0"/>
              <a:buNone/>
              <a:defRPr/>
            </a:pPr>
            <a:endParaRPr lang="pt-BR" sz="800" dirty="0">
              <a:solidFill>
                <a:schemeClr val="tx1"/>
              </a:solidFill>
            </a:endParaRPr>
          </a:p>
          <a:p>
            <a:pPr eaLnBrk="1" fontAlgn="auto" hangingPunct="1">
              <a:spcAft>
                <a:spcPts val="0"/>
              </a:spcAft>
              <a:buFont typeface="Arial" pitchFamily="34" charset="0"/>
              <a:buNone/>
              <a:defRPr/>
            </a:pPr>
            <a:r>
              <a:rPr lang="pt-BR" sz="2800" b="1" dirty="0">
                <a:solidFill>
                  <a:schemeClr val="tx1"/>
                </a:solidFill>
              </a:rPr>
              <a:t>Materialidade  </a:t>
            </a:r>
            <a:r>
              <a:rPr lang="pt-BR" sz="4000" b="1" i="1" dirty="0">
                <a:solidFill>
                  <a:srgbClr val="FFFF00"/>
                </a:solidFill>
              </a:rPr>
              <a:t>≠</a:t>
            </a:r>
            <a:r>
              <a:rPr lang="pt-BR" sz="2800" b="1" dirty="0">
                <a:solidFill>
                  <a:schemeClr val="tx1"/>
                </a:solidFill>
              </a:rPr>
              <a:t>  Realidade</a:t>
            </a:r>
          </a:p>
          <a:p>
            <a:pPr eaLnBrk="1" fontAlgn="auto" hangingPunct="1">
              <a:spcAft>
                <a:spcPts val="0"/>
              </a:spcAft>
              <a:buFont typeface="Arial" pitchFamily="34" charset="0"/>
              <a:buNone/>
              <a:defRPr/>
            </a:pPr>
            <a:endParaRPr lang="pt-BR" sz="800" b="1" dirty="0">
              <a:solidFill>
                <a:schemeClr val="tx1"/>
              </a:solidFill>
            </a:endParaRPr>
          </a:p>
          <a:p>
            <a:pPr eaLnBrk="1" fontAlgn="auto" hangingPunct="1">
              <a:spcAft>
                <a:spcPts val="0"/>
              </a:spcAft>
              <a:buFont typeface="Arial" pitchFamily="34" charset="0"/>
              <a:buNone/>
              <a:defRPr/>
            </a:pPr>
            <a:endParaRPr lang="pt-BR" sz="800" b="1" dirty="0">
              <a:solidFill>
                <a:schemeClr val="tx1"/>
              </a:solidFill>
            </a:endParaRPr>
          </a:p>
          <a:p>
            <a:pPr eaLnBrk="1" fontAlgn="auto" hangingPunct="1">
              <a:spcAft>
                <a:spcPts val="0"/>
              </a:spcAft>
              <a:buFont typeface="Arial" pitchFamily="34" charset="0"/>
              <a:buNone/>
              <a:defRPr/>
            </a:pPr>
            <a:r>
              <a:rPr lang="pt-BR" sz="2400" dirty="0">
                <a:solidFill>
                  <a:schemeClr val="tx1"/>
                </a:solidFill>
              </a:rPr>
              <a:t>O fato de que o sentido seja dado pela linguagem não implica que a realidade se reduza à linguagem.</a:t>
            </a:r>
          </a:p>
          <a:p>
            <a:pPr eaLnBrk="1" fontAlgn="auto" hangingPunct="1">
              <a:spcAft>
                <a:spcPts val="0"/>
              </a:spcAft>
              <a:buFont typeface="Arial" pitchFamily="34" charset="0"/>
              <a:buNone/>
              <a:defRPr/>
            </a:pPr>
            <a:endParaRPr lang="pt-BR" sz="1000" dirty="0">
              <a:solidFill>
                <a:schemeClr val="tx1"/>
              </a:solidFill>
            </a:endParaRPr>
          </a:p>
          <a:p>
            <a:pPr eaLnBrk="1" fontAlgn="auto" hangingPunct="1">
              <a:spcAft>
                <a:spcPts val="0"/>
              </a:spcAft>
              <a:buFont typeface="Arial" pitchFamily="34" charset="0"/>
              <a:buNone/>
              <a:defRPr/>
            </a:pPr>
            <a:r>
              <a:rPr lang="pt-BR" sz="2800" b="1" dirty="0">
                <a:solidFill>
                  <a:schemeClr val="tx1"/>
                </a:solidFill>
              </a:rPr>
              <a:t>Realidade </a:t>
            </a:r>
            <a:r>
              <a:rPr lang="pt-BR" sz="2800" b="1" dirty="0">
                <a:solidFill>
                  <a:srgbClr val="FFFF00"/>
                </a:solidFill>
              </a:rPr>
              <a:t>=</a:t>
            </a:r>
            <a:r>
              <a:rPr lang="pt-BR" sz="2800" b="1" dirty="0">
                <a:solidFill>
                  <a:schemeClr val="tx1"/>
                </a:solidFill>
              </a:rPr>
              <a:t> materialidade com sentido </a:t>
            </a:r>
            <a:r>
              <a:rPr lang="pt-BR" sz="2000" dirty="0">
                <a:solidFill>
                  <a:schemeClr val="tx1"/>
                </a:solidFill>
              </a:rPr>
              <a:t>(“</a:t>
            </a:r>
            <a:r>
              <a:rPr lang="pt-BR" sz="2000" dirty="0" err="1">
                <a:solidFill>
                  <a:schemeClr val="tx1"/>
                </a:solidFill>
              </a:rPr>
              <a:t>linguageiro</a:t>
            </a:r>
            <a:r>
              <a:rPr lang="pt-BR" sz="2000" dirty="0">
                <a:solidFill>
                  <a:schemeClr val="tx1"/>
                </a:solidFill>
              </a:rPr>
              <a:t>”)</a:t>
            </a:r>
          </a:p>
          <a:p>
            <a:pPr eaLnBrk="1" fontAlgn="auto" hangingPunct="1">
              <a:spcAft>
                <a:spcPts val="0"/>
              </a:spcAft>
              <a:buFont typeface="Arial" pitchFamily="34" charset="0"/>
              <a:buNone/>
              <a:defRPr/>
            </a:pPr>
            <a:endParaRPr lang="pt-BR" sz="1000" b="1" dirty="0">
              <a:solidFill>
                <a:schemeClr val="tx1"/>
              </a:solidFill>
            </a:endParaRPr>
          </a:p>
          <a:p>
            <a:pPr eaLnBrk="1" fontAlgn="auto" hangingPunct="1">
              <a:spcAft>
                <a:spcPts val="0"/>
              </a:spcAft>
              <a:buFont typeface="Arial" pitchFamily="34" charset="0"/>
              <a:buNone/>
              <a:defRPr/>
            </a:pPr>
            <a:r>
              <a:rPr lang="pt-BR" sz="2400" dirty="0">
                <a:solidFill>
                  <a:schemeClr val="tx1"/>
                </a:solidFill>
              </a:rPr>
              <a:t>Assim, há uma materialidade cuja relação com a linguagem é imanente; desse modo, a própria linguagem é também da ordem da materialidade. O discurso não é uma abstração exterior à realidade; o discurso </a:t>
            </a:r>
            <a:r>
              <a:rPr lang="pt-BR" sz="2400" i="1" dirty="0">
                <a:solidFill>
                  <a:schemeClr val="tx1"/>
                </a:solidFill>
              </a:rPr>
              <a:t>tem</a:t>
            </a:r>
            <a:r>
              <a:rPr lang="pt-BR" sz="2400" dirty="0">
                <a:solidFill>
                  <a:schemeClr val="tx1"/>
                </a:solidFill>
              </a:rPr>
              <a:t> materialidade.</a:t>
            </a:r>
          </a:p>
          <a:p>
            <a:pPr eaLnBrk="1" fontAlgn="auto" hangingPunct="1">
              <a:spcAft>
                <a:spcPts val="0"/>
              </a:spcAft>
              <a:buFont typeface="Arial" pitchFamily="34" charset="0"/>
              <a:buNone/>
              <a:defRPr/>
            </a:pPr>
            <a:endParaRPr lang="pt-BR" sz="500" dirty="0">
              <a:solidFill>
                <a:schemeClr val="tx1"/>
              </a:solidFill>
            </a:endParaRPr>
          </a:p>
          <a:p>
            <a:pPr eaLnBrk="1" fontAlgn="auto" hangingPunct="1">
              <a:spcAft>
                <a:spcPts val="0"/>
              </a:spcAft>
              <a:buFont typeface="Arial" pitchFamily="34" charset="0"/>
              <a:buNone/>
              <a:defRPr/>
            </a:pPr>
            <a:endParaRPr lang="pt-BR" sz="500" dirty="0">
              <a:solidFill>
                <a:schemeClr val="tx1"/>
              </a:solidFill>
            </a:endParaRPr>
          </a:p>
          <a:p>
            <a:pPr eaLnBrk="1" fontAlgn="auto" hangingPunct="1">
              <a:spcAft>
                <a:spcPts val="0"/>
              </a:spcAft>
              <a:buFont typeface="Arial" pitchFamily="34" charset="0"/>
              <a:buNone/>
              <a:defRPr/>
            </a:pPr>
            <a:r>
              <a:rPr lang="pt-BR" sz="2800" dirty="0">
                <a:solidFill>
                  <a:schemeClr val="tx1"/>
                </a:solidFill>
              </a:rPr>
              <a:t>Tudo é </a:t>
            </a:r>
            <a:r>
              <a:rPr lang="pt-BR" sz="2800" b="1" dirty="0">
                <a:solidFill>
                  <a:srgbClr val="FFFF00"/>
                </a:solidFill>
              </a:rPr>
              <a:t>diferença</a:t>
            </a:r>
            <a:r>
              <a:rPr lang="pt-BR" sz="2800" dirty="0">
                <a:solidFill>
                  <a:schemeClr val="tx1"/>
                </a:solidFill>
              </a:rPr>
              <a:t>. A </a:t>
            </a:r>
            <a:r>
              <a:rPr lang="pt-BR" sz="2800" b="1" dirty="0">
                <a:solidFill>
                  <a:srgbClr val="FFFF00"/>
                </a:solidFill>
              </a:rPr>
              <a:t>repetição</a:t>
            </a:r>
            <a:r>
              <a:rPr lang="pt-BR" sz="2800" dirty="0">
                <a:solidFill>
                  <a:srgbClr val="FFFF00"/>
                </a:solidFill>
              </a:rPr>
              <a:t> </a:t>
            </a:r>
            <a:r>
              <a:rPr lang="pt-BR" sz="2800" dirty="0">
                <a:solidFill>
                  <a:schemeClr val="tx1"/>
                </a:solidFill>
              </a:rPr>
              <a:t>é construída.</a:t>
            </a:r>
          </a:p>
        </p:txBody>
      </p:sp>
      <p:sp>
        <p:nvSpPr>
          <p:cNvPr id="4" name="Título 1">
            <a:extLst>
              <a:ext uri="{FF2B5EF4-FFF2-40B4-BE49-F238E27FC236}">
                <a16:creationId xmlns:a16="http://schemas.microsoft.com/office/drawing/2014/main" id="{6D16BC95-0621-4470-BCBD-C9BE21C0FE95}"/>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5" name="Conector reto 4">
            <a:extLst>
              <a:ext uri="{FF2B5EF4-FFF2-40B4-BE49-F238E27FC236}">
                <a16:creationId xmlns:a16="http://schemas.microsoft.com/office/drawing/2014/main" id="{37F495D8-D2A0-4886-9C70-0CD6C25E86B0}"/>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965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subTitle" idx="1"/>
          </p:nvPr>
        </p:nvSpPr>
        <p:spPr>
          <a:xfrm>
            <a:off x="250825" y="873273"/>
            <a:ext cx="8642350" cy="5580063"/>
          </a:xfrm>
        </p:spPr>
        <p:txBody>
          <a:bodyPr>
            <a:normAutofit lnSpcReduction="10000"/>
          </a:bodyPr>
          <a:lstStyle/>
          <a:p>
            <a:r>
              <a:rPr lang="en-US" altLang="pt-BR" sz="3600" b="1" dirty="0" err="1">
                <a:solidFill>
                  <a:schemeClr val="tx1"/>
                </a:solidFill>
              </a:rPr>
              <a:t>Não</a:t>
            </a:r>
            <a:r>
              <a:rPr lang="en-US" altLang="pt-BR" sz="3600" b="1" dirty="0">
                <a:solidFill>
                  <a:schemeClr val="tx1"/>
                </a:solidFill>
              </a:rPr>
              <a:t> </a:t>
            </a:r>
            <a:r>
              <a:rPr lang="en-US" altLang="pt-BR" sz="3600" b="1" dirty="0" err="1">
                <a:solidFill>
                  <a:schemeClr val="tx1"/>
                </a:solidFill>
              </a:rPr>
              <a:t>ao</a:t>
            </a:r>
            <a:r>
              <a:rPr lang="en-US" altLang="pt-BR" sz="3600" b="1" dirty="0">
                <a:solidFill>
                  <a:schemeClr val="tx1"/>
                </a:solidFill>
              </a:rPr>
              <a:t> </a:t>
            </a:r>
            <a:r>
              <a:rPr lang="en-US" altLang="pt-BR" sz="3600" b="1" i="1" dirty="0" err="1">
                <a:solidFill>
                  <a:srgbClr val="FFFF00"/>
                </a:solidFill>
              </a:rPr>
              <a:t>representacionismo</a:t>
            </a:r>
            <a:r>
              <a:rPr lang="en-US" altLang="pt-BR" sz="3600" b="1" i="1" dirty="0">
                <a:solidFill>
                  <a:srgbClr val="FFFF00"/>
                </a:solidFill>
              </a:rPr>
              <a:t> </a:t>
            </a:r>
            <a:r>
              <a:rPr lang="en-US" altLang="pt-BR" sz="3600" b="1" dirty="0" err="1">
                <a:solidFill>
                  <a:schemeClr val="tx1"/>
                </a:solidFill>
              </a:rPr>
              <a:t>ou</a:t>
            </a:r>
            <a:r>
              <a:rPr lang="en-US" altLang="pt-BR" sz="3600" b="1" i="1" dirty="0">
                <a:solidFill>
                  <a:srgbClr val="FFFF00"/>
                </a:solidFill>
              </a:rPr>
              <a:t> </a:t>
            </a:r>
            <a:r>
              <a:rPr lang="en-US" altLang="pt-BR" sz="3600" b="1" i="1" dirty="0" err="1">
                <a:solidFill>
                  <a:srgbClr val="FFFF00"/>
                </a:solidFill>
              </a:rPr>
              <a:t>idealismo</a:t>
            </a:r>
            <a:endParaRPr lang="en-US" altLang="pt-BR" sz="3600" b="1" i="1" dirty="0">
              <a:solidFill>
                <a:srgbClr val="FFFF00"/>
              </a:solidFill>
            </a:endParaRPr>
          </a:p>
          <a:p>
            <a:endParaRPr lang="en-US" altLang="pt-BR" sz="1000" b="1" dirty="0">
              <a:solidFill>
                <a:schemeClr val="tx1"/>
              </a:solidFill>
            </a:endParaRPr>
          </a:p>
          <a:p>
            <a:r>
              <a:rPr lang="pt-BR" altLang="pt-BR" sz="3600" dirty="0">
                <a:solidFill>
                  <a:schemeClr val="tx1"/>
                </a:solidFill>
              </a:rPr>
              <a:t>significa compreender a </a:t>
            </a:r>
            <a:r>
              <a:rPr lang="pt-BR" altLang="pt-BR" sz="3600" dirty="0">
                <a:solidFill>
                  <a:srgbClr val="FFFF00"/>
                </a:solidFill>
              </a:rPr>
              <a:t>verdade</a:t>
            </a:r>
            <a:r>
              <a:rPr lang="pt-BR" altLang="pt-BR" sz="3600" dirty="0">
                <a:solidFill>
                  <a:schemeClr val="tx1"/>
                </a:solidFill>
              </a:rPr>
              <a:t> (o conhecimento verdadeiro) como “aquilo” que funciona quando intervimos no mundo, e não como “aquilo” que seria uma representação correta do mundo, de uma materialidade externa a nós.</a:t>
            </a:r>
          </a:p>
          <a:p>
            <a:endParaRPr lang="pt-BR" altLang="pt-BR" sz="1000" dirty="0">
              <a:solidFill>
                <a:schemeClr val="tx1"/>
              </a:solidFill>
            </a:endParaRPr>
          </a:p>
          <a:p>
            <a:endParaRPr lang="pt-BR" altLang="pt-BR" sz="1000" dirty="0">
              <a:solidFill>
                <a:schemeClr val="tx1"/>
              </a:solidFill>
            </a:endParaRPr>
          </a:p>
          <a:p>
            <a:pPr algn="l"/>
            <a:r>
              <a:rPr lang="pt-BR" altLang="pt-BR" sz="3600" dirty="0">
                <a:solidFill>
                  <a:schemeClr val="tx1"/>
                </a:solidFill>
              </a:rPr>
              <a:t>enunciados                                          mundo</a:t>
            </a:r>
          </a:p>
          <a:p>
            <a:pPr algn="l"/>
            <a:r>
              <a:rPr lang="pt-BR" altLang="pt-BR" sz="1000" dirty="0">
                <a:solidFill>
                  <a:schemeClr val="tx1"/>
                </a:solidFill>
              </a:rPr>
              <a:t>	     </a:t>
            </a:r>
          </a:p>
          <a:p>
            <a:pPr algn="l"/>
            <a:r>
              <a:rPr lang="pt-BR" altLang="pt-BR" sz="2000" dirty="0">
                <a:solidFill>
                  <a:schemeClr val="tx1"/>
                </a:solidFill>
              </a:rPr>
              <a:t>                       </a:t>
            </a:r>
            <a:r>
              <a:rPr lang="pt-BR" altLang="pt-BR" sz="2400" dirty="0">
                <a:solidFill>
                  <a:schemeClr val="tx1"/>
                </a:solidFill>
              </a:rPr>
              <a:t>as relações são </a:t>
            </a:r>
            <a:r>
              <a:rPr lang="pt-BR" altLang="pt-BR" sz="2400" i="1" dirty="0">
                <a:solidFill>
                  <a:schemeClr val="tx1"/>
                </a:solidFill>
              </a:rPr>
              <a:t>causais</a:t>
            </a:r>
            <a:r>
              <a:rPr lang="pt-BR" altLang="pt-BR" sz="2400" dirty="0">
                <a:solidFill>
                  <a:schemeClr val="tx1"/>
                </a:solidFill>
              </a:rPr>
              <a:t> e não </a:t>
            </a:r>
            <a:r>
              <a:rPr lang="pt-BR" altLang="pt-BR" sz="2400" i="1" dirty="0">
                <a:solidFill>
                  <a:schemeClr val="tx1"/>
                </a:solidFill>
              </a:rPr>
              <a:t>representacionais</a:t>
            </a:r>
          </a:p>
        </p:txBody>
      </p:sp>
      <p:sp>
        <p:nvSpPr>
          <p:cNvPr id="17415" name="AutoShape 7"/>
          <p:cNvSpPr>
            <a:spLocks noChangeArrowheads="1"/>
          </p:cNvSpPr>
          <p:nvPr/>
        </p:nvSpPr>
        <p:spPr bwMode="auto">
          <a:xfrm>
            <a:off x="2708618" y="5201170"/>
            <a:ext cx="3779837" cy="360362"/>
          </a:xfrm>
          <a:prstGeom prst="leftRightArrow">
            <a:avLst>
              <a:gd name="adj1" fmla="val 38593"/>
              <a:gd name="adj2" fmla="val 212354"/>
            </a:avLst>
          </a:prstGeom>
          <a:solidFill>
            <a:srgbClr val="FF33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5" name="Título 1">
            <a:extLst>
              <a:ext uri="{FF2B5EF4-FFF2-40B4-BE49-F238E27FC236}">
                <a16:creationId xmlns:a16="http://schemas.microsoft.com/office/drawing/2014/main" id="{79786724-7AEE-431F-8A2F-70CB4E4847DF}"/>
              </a:ext>
            </a:extLst>
          </p:cNvPr>
          <p:cNvSpPr>
            <a:spLocks noGrp="1"/>
          </p:cNvSpPr>
          <p:nvPr>
            <p:ph type="ctrTitle"/>
          </p:nvPr>
        </p:nvSpPr>
        <p:spPr>
          <a:xfrm>
            <a:off x="685800" y="116632"/>
            <a:ext cx="7772400" cy="578495"/>
          </a:xfrm>
        </p:spPr>
        <p:txBody>
          <a:bodyPr/>
          <a:lstStyle/>
          <a:p>
            <a:r>
              <a:rPr lang="pt-BR" sz="2400" dirty="0"/>
              <a:t>Na Serra com Foucault</a:t>
            </a:r>
          </a:p>
        </p:txBody>
      </p:sp>
      <p:cxnSp>
        <p:nvCxnSpPr>
          <p:cNvPr id="6" name="Conector reto 5">
            <a:extLst>
              <a:ext uri="{FF2B5EF4-FFF2-40B4-BE49-F238E27FC236}">
                <a16:creationId xmlns:a16="http://schemas.microsoft.com/office/drawing/2014/main" id="{82EDA664-D1FA-4670-BEF5-4C48FFEDC6F0}"/>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557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subTitle" idx="1"/>
          </p:nvPr>
        </p:nvSpPr>
        <p:spPr>
          <a:xfrm>
            <a:off x="107504" y="836712"/>
            <a:ext cx="8928992" cy="5904656"/>
          </a:xfrm>
        </p:spPr>
        <p:txBody>
          <a:bodyPr>
            <a:normAutofit lnSpcReduction="10000"/>
          </a:bodyPr>
          <a:lstStyle/>
          <a:p>
            <a:r>
              <a:rPr lang="en-US" altLang="pt-BR" sz="3600" b="1" dirty="0" err="1">
                <a:solidFill>
                  <a:schemeClr val="tx1"/>
                </a:solidFill>
              </a:rPr>
              <a:t>Não</a:t>
            </a:r>
            <a:r>
              <a:rPr lang="en-US" altLang="pt-BR" sz="3600" b="1" dirty="0">
                <a:solidFill>
                  <a:schemeClr val="tx1"/>
                </a:solidFill>
              </a:rPr>
              <a:t> </a:t>
            </a:r>
            <a:r>
              <a:rPr lang="en-US" altLang="pt-BR" sz="3600" b="1" dirty="0" err="1">
                <a:solidFill>
                  <a:schemeClr val="tx1"/>
                </a:solidFill>
              </a:rPr>
              <a:t>ao</a:t>
            </a:r>
            <a:r>
              <a:rPr lang="en-US" altLang="pt-BR" sz="3600" b="1" dirty="0">
                <a:solidFill>
                  <a:schemeClr val="tx1"/>
                </a:solidFill>
              </a:rPr>
              <a:t> </a:t>
            </a:r>
            <a:r>
              <a:rPr lang="en-US" altLang="pt-BR" sz="3600" b="1" i="1" dirty="0">
                <a:solidFill>
                  <a:srgbClr val="FFFF00"/>
                </a:solidFill>
              </a:rPr>
              <a:t>essencialismo</a:t>
            </a:r>
          </a:p>
          <a:p>
            <a:endParaRPr lang="en-US" altLang="pt-BR" sz="1000" b="1" dirty="0">
              <a:solidFill>
                <a:schemeClr val="tx1"/>
              </a:solidFill>
            </a:endParaRPr>
          </a:p>
          <a:p>
            <a:endParaRPr lang="en-US" altLang="pt-BR" sz="1000" b="1" dirty="0">
              <a:solidFill>
                <a:schemeClr val="tx1"/>
              </a:solidFill>
            </a:endParaRPr>
          </a:p>
          <a:p>
            <a:r>
              <a:rPr lang="pt-BR" altLang="pt-BR" sz="3600" dirty="0">
                <a:solidFill>
                  <a:schemeClr val="tx1"/>
                </a:solidFill>
              </a:rPr>
              <a:t>significa compreender que todo conhecimento é conhecimento </a:t>
            </a:r>
            <a:r>
              <a:rPr lang="pt-BR" altLang="pt-BR" sz="3600" dirty="0">
                <a:solidFill>
                  <a:srgbClr val="FFFF00"/>
                </a:solidFill>
              </a:rPr>
              <a:t>relacional </a:t>
            </a:r>
            <a:r>
              <a:rPr lang="pt-BR" altLang="pt-BR" sz="3600" dirty="0">
                <a:solidFill>
                  <a:schemeClr val="tx1"/>
                </a:solidFill>
              </a:rPr>
              <a:t>e </a:t>
            </a:r>
            <a:r>
              <a:rPr lang="pt-BR" altLang="pt-BR" sz="3600" dirty="0">
                <a:solidFill>
                  <a:srgbClr val="FFFF00"/>
                </a:solidFill>
              </a:rPr>
              <a:t>nunca essencial</a:t>
            </a:r>
            <a:r>
              <a:rPr lang="pt-BR" altLang="pt-BR" sz="3600" dirty="0">
                <a:solidFill>
                  <a:schemeClr val="tx1"/>
                </a:solidFill>
              </a:rPr>
              <a:t>.</a:t>
            </a:r>
          </a:p>
          <a:p>
            <a:endParaRPr lang="pt-BR" altLang="pt-BR" sz="1000" dirty="0">
              <a:solidFill>
                <a:schemeClr val="tx1"/>
              </a:solidFill>
            </a:endParaRPr>
          </a:p>
          <a:p>
            <a:r>
              <a:rPr lang="pt-BR" altLang="pt-BR" sz="2400" dirty="0">
                <a:solidFill>
                  <a:schemeClr val="tx1"/>
                </a:solidFill>
              </a:rPr>
              <a:t>Quando dizemos que alguma coisa </a:t>
            </a:r>
            <a:r>
              <a:rPr lang="pt-BR" altLang="pt-BR" sz="2400" b="1" i="1" dirty="0">
                <a:solidFill>
                  <a:srgbClr val="FFFF00"/>
                </a:solidFill>
              </a:rPr>
              <a:t>é</a:t>
            </a:r>
            <a:r>
              <a:rPr lang="pt-BR" altLang="pt-BR" sz="2400" dirty="0">
                <a:solidFill>
                  <a:schemeClr val="tx1"/>
                </a:solidFill>
              </a:rPr>
              <a:t>, estamos dizendo que a </a:t>
            </a:r>
            <a:r>
              <a:rPr lang="pt-BR" altLang="pt-BR" sz="2400" b="1" i="1" dirty="0">
                <a:solidFill>
                  <a:srgbClr val="FFFF00"/>
                </a:solidFill>
              </a:rPr>
              <a:t>nossa relação com a coisa</a:t>
            </a:r>
            <a:r>
              <a:rPr lang="pt-BR" altLang="pt-BR" sz="2400" b="1" dirty="0">
                <a:solidFill>
                  <a:srgbClr val="FFFF00"/>
                </a:solidFill>
              </a:rPr>
              <a:t> </a:t>
            </a:r>
            <a:r>
              <a:rPr lang="pt-BR" altLang="pt-BR" sz="2400" b="1" i="1" dirty="0">
                <a:solidFill>
                  <a:srgbClr val="FFFF00"/>
                </a:solidFill>
              </a:rPr>
              <a:t>é</a:t>
            </a:r>
            <a:r>
              <a:rPr lang="pt-BR" altLang="pt-BR" sz="2400" dirty="0">
                <a:solidFill>
                  <a:schemeClr val="tx1"/>
                </a:solidFill>
              </a:rPr>
              <a:t> (segundo um intrincado jogo de discursos e representações).</a:t>
            </a:r>
          </a:p>
          <a:p>
            <a:pPr algn="l"/>
            <a:endParaRPr lang="pt-BR" altLang="pt-BR" sz="1000" i="1" dirty="0">
              <a:solidFill>
                <a:schemeClr val="tx1"/>
              </a:solidFill>
            </a:endParaRPr>
          </a:p>
          <a:p>
            <a:pPr algn="l"/>
            <a:r>
              <a:rPr lang="pt-BR" altLang="pt-BR" sz="2000" dirty="0">
                <a:solidFill>
                  <a:schemeClr val="tx1"/>
                </a:solidFill>
              </a:rPr>
              <a:t>          </a:t>
            </a:r>
            <a:r>
              <a:rPr lang="pt-BR" altLang="pt-BR" sz="2000" dirty="0" err="1">
                <a:solidFill>
                  <a:schemeClr val="tx1"/>
                </a:solidFill>
              </a:rPr>
              <a:t>Exs</a:t>
            </a:r>
            <a:r>
              <a:rPr lang="pt-BR" altLang="pt-BR" sz="2000" dirty="0">
                <a:solidFill>
                  <a:schemeClr val="tx1"/>
                </a:solidFill>
              </a:rPr>
              <a:t>.: Que é o número 15 ? Qual é a essência do sexo masculino?</a:t>
            </a:r>
          </a:p>
          <a:p>
            <a:pPr algn="l"/>
            <a:endParaRPr lang="pt-BR" altLang="pt-BR" sz="1000" dirty="0">
              <a:solidFill>
                <a:schemeClr val="tx1"/>
              </a:solidFill>
            </a:endParaRPr>
          </a:p>
          <a:p>
            <a:pPr algn="l"/>
            <a:endParaRPr lang="pt-BR" altLang="pt-BR" sz="1000" dirty="0">
              <a:solidFill>
                <a:schemeClr val="tx1"/>
              </a:solidFill>
            </a:endParaRPr>
          </a:p>
          <a:p>
            <a:pPr algn="l"/>
            <a:r>
              <a:rPr lang="pt-BR" altLang="pt-BR" sz="2000" b="1" dirty="0">
                <a:solidFill>
                  <a:schemeClr val="tx1"/>
                </a:solidFill>
              </a:rPr>
              <a:t>Consequências:</a:t>
            </a:r>
          </a:p>
          <a:p>
            <a:pPr algn="l"/>
            <a:r>
              <a:rPr lang="pt-BR" altLang="pt-BR" sz="2000" dirty="0">
                <a:solidFill>
                  <a:schemeClr val="tx1"/>
                </a:solidFill>
              </a:rPr>
              <a:t>     A </a:t>
            </a:r>
            <a:r>
              <a:rPr lang="pt-BR" altLang="pt-BR" sz="2000" b="1" dirty="0">
                <a:solidFill>
                  <a:srgbClr val="FFFF00"/>
                </a:solidFill>
              </a:rPr>
              <a:t>ontologia</a:t>
            </a:r>
            <a:r>
              <a:rPr lang="pt-BR" altLang="pt-BR" sz="2000" dirty="0">
                <a:solidFill>
                  <a:schemeClr val="tx1"/>
                </a:solidFill>
              </a:rPr>
              <a:t> não é transcendente, mas histórica.</a:t>
            </a:r>
          </a:p>
          <a:p>
            <a:pPr algn="l"/>
            <a:r>
              <a:rPr lang="pt-BR" altLang="pt-BR" sz="2000" dirty="0">
                <a:solidFill>
                  <a:schemeClr val="tx1"/>
                </a:solidFill>
              </a:rPr>
              <a:t>     As implicações </a:t>
            </a:r>
            <a:r>
              <a:rPr lang="pt-BR" altLang="pt-BR" sz="2000" b="1" dirty="0">
                <a:solidFill>
                  <a:srgbClr val="FFFF00"/>
                </a:solidFill>
              </a:rPr>
              <a:t>metodológicas</a:t>
            </a:r>
            <a:r>
              <a:rPr lang="pt-BR" altLang="pt-BR" sz="2000" dirty="0">
                <a:solidFill>
                  <a:schemeClr val="tx1"/>
                </a:solidFill>
              </a:rPr>
              <a:t> para a pesquisa são muito grandes.</a:t>
            </a:r>
          </a:p>
          <a:p>
            <a:pPr algn="l"/>
            <a:r>
              <a:rPr lang="pt-BR" altLang="pt-BR" sz="2000" dirty="0">
                <a:solidFill>
                  <a:schemeClr val="tx1"/>
                </a:solidFill>
              </a:rPr>
              <a:t>     </a:t>
            </a:r>
            <a:r>
              <a:rPr lang="pt-BR" altLang="pt-BR" sz="2000" b="1" dirty="0">
                <a:solidFill>
                  <a:srgbClr val="FFFF00"/>
                </a:solidFill>
              </a:rPr>
              <a:t>Perguntas</a:t>
            </a:r>
            <a:r>
              <a:rPr lang="pt-BR" altLang="pt-BR" sz="2000" dirty="0">
                <a:solidFill>
                  <a:schemeClr val="tx1"/>
                </a:solidFill>
              </a:rPr>
              <a:t> do tipo “que é mesmo isso?” ou “afinal, que é isso?” não têm sentido.</a:t>
            </a:r>
          </a:p>
        </p:txBody>
      </p:sp>
      <p:sp>
        <p:nvSpPr>
          <p:cNvPr id="4" name="Título 1">
            <a:extLst>
              <a:ext uri="{FF2B5EF4-FFF2-40B4-BE49-F238E27FC236}">
                <a16:creationId xmlns:a16="http://schemas.microsoft.com/office/drawing/2014/main" id="{AE0F2D9C-4054-4A0B-965D-D1B7AEC51BC8}"/>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5" name="Conector reto 4">
            <a:extLst>
              <a:ext uri="{FF2B5EF4-FFF2-40B4-BE49-F238E27FC236}">
                <a16:creationId xmlns:a16="http://schemas.microsoft.com/office/drawing/2014/main" id="{24CE70A1-1F8B-49C5-82FC-8EAA9C163F0F}"/>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480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subTitle" idx="1"/>
          </p:nvPr>
        </p:nvSpPr>
        <p:spPr>
          <a:xfrm>
            <a:off x="107504" y="836712"/>
            <a:ext cx="8856984" cy="6120408"/>
          </a:xfrm>
        </p:spPr>
        <p:txBody>
          <a:bodyPr/>
          <a:lstStyle/>
          <a:p>
            <a:pPr>
              <a:lnSpc>
                <a:spcPct val="90000"/>
              </a:lnSpc>
            </a:pPr>
            <a:r>
              <a:rPr lang="en-US" altLang="pt-BR" sz="3600" b="1" dirty="0" err="1">
                <a:solidFill>
                  <a:schemeClr val="tx1"/>
                </a:solidFill>
              </a:rPr>
              <a:t>Não</a:t>
            </a:r>
            <a:r>
              <a:rPr lang="en-US" altLang="pt-BR" sz="3600" b="1" dirty="0">
                <a:solidFill>
                  <a:schemeClr val="tx1"/>
                </a:solidFill>
              </a:rPr>
              <a:t> </a:t>
            </a:r>
            <a:r>
              <a:rPr lang="en-US" altLang="pt-BR" sz="3600" b="1" dirty="0" err="1">
                <a:solidFill>
                  <a:schemeClr val="tx1"/>
                </a:solidFill>
              </a:rPr>
              <a:t>ao</a:t>
            </a:r>
            <a:r>
              <a:rPr lang="en-US" altLang="pt-BR" sz="3600" b="1" dirty="0">
                <a:solidFill>
                  <a:schemeClr val="tx1"/>
                </a:solidFill>
              </a:rPr>
              <a:t> </a:t>
            </a:r>
            <a:r>
              <a:rPr lang="en-US" altLang="pt-BR" sz="3600" b="1" i="1" dirty="0">
                <a:solidFill>
                  <a:srgbClr val="FFFF00"/>
                </a:solidFill>
              </a:rPr>
              <a:t>fundacionismo</a:t>
            </a:r>
          </a:p>
          <a:p>
            <a:pPr>
              <a:lnSpc>
                <a:spcPct val="90000"/>
              </a:lnSpc>
            </a:pPr>
            <a:endParaRPr lang="en-US" altLang="pt-BR" sz="1000" b="1" dirty="0">
              <a:solidFill>
                <a:schemeClr val="tx1"/>
              </a:solidFill>
            </a:endParaRPr>
          </a:p>
          <a:p>
            <a:pPr>
              <a:lnSpc>
                <a:spcPct val="90000"/>
              </a:lnSpc>
            </a:pPr>
            <a:endParaRPr lang="en-US" altLang="pt-BR" sz="1000" b="1" dirty="0">
              <a:solidFill>
                <a:schemeClr val="tx1"/>
              </a:solidFill>
            </a:endParaRPr>
          </a:p>
          <a:p>
            <a:pPr>
              <a:lnSpc>
                <a:spcPct val="90000"/>
              </a:lnSpc>
            </a:pPr>
            <a:r>
              <a:rPr lang="pt-BR" altLang="pt-BR" dirty="0">
                <a:solidFill>
                  <a:schemeClr val="tx1"/>
                </a:solidFill>
              </a:rPr>
              <a:t>significa compreender que não há (ou não se pode contar com) </a:t>
            </a:r>
            <a:r>
              <a:rPr lang="pt-BR" altLang="pt-BR" i="1" dirty="0">
                <a:solidFill>
                  <a:schemeClr val="tx1"/>
                </a:solidFill>
              </a:rPr>
              <a:t>fundamentos últimos</a:t>
            </a:r>
            <a:r>
              <a:rPr lang="pt-BR" altLang="pt-BR" dirty="0">
                <a:solidFill>
                  <a:schemeClr val="tx1"/>
                </a:solidFill>
              </a:rPr>
              <a:t>, </a:t>
            </a:r>
            <a:r>
              <a:rPr lang="pt-BR" altLang="pt-BR" i="1" dirty="0">
                <a:solidFill>
                  <a:schemeClr val="tx1"/>
                </a:solidFill>
              </a:rPr>
              <a:t>causas primeiras</a:t>
            </a:r>
            <a:r>
              <a:rPr lang="pt-BR" altLang="pt-BR" dirty="0">
                <a:solidFill>
                  <a:schemeClr val="tx1"/>
                </a:solidFill>
              </a:rPr>
              <a:t>, </a:t>
            </a:r>
            <a:r>
              <a:rPr lang="pt-BR" altLang="pt-BR" i="1" dirty="0">
                <a:solidFill>
                  <a:schemeClr val="tx1"/>
                </a:solidFill>
              </a:rPr>
              <a:t>cláusulas pétreas</a:t>
            </a:r>
            <a:r>
              <a:rPr lang="pt-BR" altLang="pt-BR" dirty="0">
                <a:solidFill>
                  <a:schemeClr val="tx1"/>
                </a:solidFill>
              </a:rPr>
              <a:t> ou </a:t>
            </a:r>
            <a:r>
              <a:rPr lang="pt-BR" altLang="pt-BR" i="1" dirty="0">
                <a:solidFill>
                  <a:schemeClr val="tx1"/>
                </a:solidFill>
              </a:rPr>
              <a:t>ganchos no céu</a:t>
            </a:r>
            <a:r>
              <a:rPr lang="pt-BR" altLang="pt-BR" dirty="0">
                <a:solidFill>
                  <a:schemeClr val="tx1"/>
                </a:solidFill>
              </a:rPr>
              <a:t>, a partir dos quais fundamos ou estabelecemos ou apoiamos o conhecimento</a:t>
            </a:r>
          </a:p>
          <a:p>
            <a:pPr>
              <a:lnSpc>
                <a:spcPct val="90000"/>
              </a:lnSpc>
            </a:pPr>
            <a:endParaRPr lang="pt-BR" altLang="pt-BR" sz="1200" dirty="0">
              <a:solidFill>
                <a:schemeClr val="tx1"/>
              </a:solidFill>
            </a:endParaRPr>
          </a:p>
          <a:p>
            <a:pPr>
              <a:lnSpc>
                <a:spcPct val="90000"/>
              </a:lnSpc>
            </a:pPr>
            <a:r>
              <a:rPr lang="pt-BR" altLang="pt-BR" sz="2400" dirty="0">
                <a:solidFill>
                  <a:schemeClr val="tx1"/>
                </a:solidFill>
              </a:rPr>
              <a:t>Obs.: qualquer ponto de partida, qualquer sistema é sempre </a:t>
            </a:r>
            <a:r>
              <a:rPr lang="pt-BR" altLang="pt-BR" sz="2400" b="1" dirty="0">
                <a:solidFill>
                  <a:srgbClr val="FFFF00"/>
                </a:solidFill>
              </a:rPr>
              <a:t>contingente</a:t>
            </a:r>
            <a:r>
              <a:rPr lang="pt-BR" altLang="pt-BR" sz="2400" dirty="0">
                <a:solidFill>
                  <a:schemeClr val="tx1"/>
                </a:solidFill>
              </a:rPr>
              <a:t>, estabelecido em </a:t>
            </a:r>
            <a:r>
              <a:rPr lang="pt-BR" altLang="pt-BR" sz="2400" b="1" dirty="0">
                <a:solidFill>
                  <a:srgbClr val="FFFF00"/>
                </a:solidFill>
              </a:rPr>
              <a:t>lutas</a:t>
            </a:r>
            <a:r>
              <a:rPr lang="pt-BR" altLang="pt-BR" sz="2400" dirty="0">
                <a:solidFill>
                  <a:schemeClr val="tx1"/>
                </a:solidFill>
              </a:rPr>
              <a:t> materiais e simbólicas. Por isso, os </a:t>
            </a:r>
            <a:r>
              <a:rPr lang="pt-BR" altLang="pt-BR" sz="2400" b="1" dirty="0">
                <a:solidFill>
                  <a:srgbClr val="FFFF00"/>
                </a:solidFill>
              </a:rPr>
              <a:t>fundamentos</a:t>
            </a:r>
            <a:r>
              <a:rPr lang="pt-BR" altLang="pt-BR" sz="2400" dirty="0">
                <a:solidFill>
                  <a:schemeClr val="tx1"/>
                </a:solidFill>
              </a:rPr>
              <a:t> são sempre </a:t>
            </a:r>
            <a:r>
              <a:rPr lang="pt-BR" altLang="pt-BR" sz="2400" b="1" dirty="0">
                <a:solidFill>
                  <a:srgbClr val="FFFF00"/>
                </a:solidFill>
              </a:rPr>
              <a:t>arbitrários</a:t>
            </a:r>
            <a:r>
              <a:rPr lang="pt-BR" altLang="pt-BR" sz="2400" dirty="0">
                <a:solidFill>
                  <a:schemeClr val="tx1"/>
                </a:solidFill>
              </a:rPr>
              <a:t>. </a:t>
            </a:r>
          </a:p>
          <a:p>
            <a:pPr>
              <a:lnSpc>
                <a:spcPct val="90000"/>
              </a:lnSpc>
            </a:pPr>
            <a:r>
              <a:rPr lang="pt-BR" altLang="pt-BR" sz="2400" dirty="0">
                <a:solidFill>
                  <a:schemeClr val="tx1"/>
                </a:solidFill>
              </a:rPr>
              <a:t>Em outras palavras, </a:t>
            </a:r>
            <a:r>
              <a:rPr lang="pt-BR" altLang="pt-BR" sz="2400" b="1" dirty="0">
                <a:solidFill>
                  <a:srgbClr val="FFFF00"/>
                </a:solidFill>
              </a:rPr>
              <a:t>o</a:t>
            </a:r>
            <a:r>
              <a:rPr lang="pt-BR" altLang="pt-BR" sz="2400" b="1" dirty="0">
                <a:solidFill>
                  <a:schemeClr val="tx1"/>
                </a:solidFill>
              </a:rPr>
              <a:t> </a:t>
            </a:r>
            <a:r>
              <a:rPr lang="pt-BR" altLang="pt-BR" sz="2400" b="1" i="1" dirty="0">
                <a:solidFill>
                  <a:srgbClr val="FFFF00"/>
                </a:solidFill>
              </a:rPr>
              <a:t>a priori</a:t>
            </a:r>
            <a:r>
              <a:rPr lang="pt-BR" altLang="pt-BR" sz="2400" b="1" dirty="0">
                <a:solidFill>
                  <a:srgbClr val="FFFF00"/>
                </a:solidFill>
              </a:rPr>
              <a:t> é</a:t>
            </a:r>
            <a:r>
              <a:rPr lang="pt-BR" altLang="pt-BR" sz="2400" b="1" dirty="0">
                <a:solidFill>
                  <a:schemeClr val="tx1"/>
                </a:solidFill>
              </a:rPr>
              <a:t> </a:t>
            </a:r>
            <a:r>
              <a:rPr lang="pt-BR" altLang="pt-BR" sz="2400" b="1" dirty="0">
                <a:solidFill>
                  <a:srgbClr val="FFFF00"/>
                </a:solidFill>
              </a:rPr>
              <a:t>histórico</a:t>
            </a:r>
            <a:r>
              <a:rPr lang="pt-BR" altLang="pt-BR" sz="2400" dirty="0">
                <a:solidFill>
                  <a:schemeClr val="tx1"/>
                </a:solidFill>
              </a:rPr>
              <a:t>.</a:t>
            </a:r>
          </a:p>
          <a:p>
            <a:pPr>
              <a:lnSpc>
                <a:spcPct val="90000"/>
              </a:lnSpc>
            </a:pPr>
            <a:endParaRPr lang="pt-BR" altLang="pt-BR" sz="1000" dirty="0">
              <a:solidFill>
                <a:schemeClr val="tx1"/>
              </a:solidFill>
            </a:endParaRPr>
          </a:p>
          <a:p>
            <a:pPr algn="l">
              <a:lnSpc>
                <a:spcPct val="90000"/>
              </a:lnSpc>
            </a:pPr>
            <a:r>
              <a:rPr lang="pt-BR" altLang="pt-BR" sz="2000" b="1" dirty="0">
                <a:solidFill>
                  <a:schemeClr val="tx1"/>
                </a:solidFill>
              </a:rPr>
              <a:t>Consequência:</a:t>
            </a:r>
          </a:p>
          <a:p>
            <a:pPr algn="l">
              <a:lnSpc>
                <a:spcPct val="90000"/>
              </a:lnSpc>
            </a:pPr>
            <a:r>
              <a:rPr lang="pt-BR" altLang="pt-BR" sz="2000" dirty="0">
                <a:solidFill>
                  <a:schemeClr val="tx1"/>
                </a:solidFill>
              </a:rPr>
              <a:t>     Temos sempre de estabelecer nossos </a:t>
            </a:r>
            <a:r>
              <a:rPr lang="pt-BR" altLang="pt-BR" sz="2000" b="1" dirty="0">
                <a:solidFill>
                  <a:srgbClr val="FFFF00"/>
                </a:solidFill>
              </a:rPr>
              <a:t>pontos de partida</a:t>
            </a:r>
            <a:r>
              <a:rPr lang="pt-BR" altLang="pt-BR" sz="2000" dirty="0">
                <a:solidFill>
                  <a:schemeClr val="tx1"/>
                </a:solidFill>
              </a:rPr>
              <a:t> e a nossa </a:t>
            </a:r>
            <a:r>
              <a:rPr lang="pt-BR" altLang="pt-BR" sz="2000" b="1" dirty="0">
                <a:solidFill>
                  <a:srgbClr val="FFFF00"/>
                </a:solidFill>
              </a:rPr>
              <a:t>moldura</a:t>
            </a:r>
            <a:r>
              <a:rPr lang="pt-BR" altLang="pt-BR" sz="2000" dirty="0">
                <a:solidFill>
                  <a:schemeClr val="tx1"/>
                </a:solidFill>
              </a:rPr>
              <a:t>.</a:t>
            </a:r>
          </a:p>
        </p:txBody>
      </p:sp>
      <p:sp>
        <p:nvSpPr>
          <p:cNvPr id="4" name="Título 1">
            <a:extLst>
              <a:ext uri="{FF2B5EF4-FFF2-40B4-BE49-F238E27FC236}">
                <a16:creationId xmlns:a16="http://schemas.microsoft.com/office/drawing/2014/main" id="{EA27DEE8-188F-4BA4-9505-F640F7D3026C}"/>
              </a:ext>
            </a:extLst>
          </p:cNvPr>
          <p:cNvSpPr>
            <a:spLocks noGrp="1"/>
          </p:cNvSpPr>
          <p:nvPr>
            <p:ph type="ctrTitle"/>
          </p:nvPr>
        </p:nvSpPr>
        <p:spPr>
          <a:xfrm>
            <a:off x="685800" y="116632"/>
            <a:ext cx="7772400" cy="578495"/>
          </a:xfrm>
        </p:spPr>
        <p:txBody>
          <a:bodyPr/>
          <a:lstStyle/>
          <a:p>
            <a:r>
              <a:rPr lang="pt-BR" sz="2400" dirty="0"/>
              <a:t>Na Serra com Foucault</a:t>
            </a:r>
          </a:p>
        </p:txBody>
      </p:sp>
      <p:cxnSp>
        <p:nvCxnSpPr>
          <p:cNvPr id="5" name="Conector reto 4">
            <a:extLst>
              <a:ext uri="{FF2B5EF4-FFF2-40B4-BE49-F238E27FC236}">
                <a16:creationId xmlns:a16="http://schemas.microsoft.com/office/drawing/2014/main" id="{28DFCA9C-016C-4D0C-BFEE-0F59CCE0C826}"/>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937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subTitle" idx="1"/>
          </p:nvPr>
        </p:nvSpPr>
        <p:spPr>
          <a:xfrm>
            <a:off x="250825" y="764704"/>
            <a:ext cx="8642350" cy="5724079"/>
          </a:xfrm>
        </p:spPr>
        <p:txBody>
          <a:bodyPr/>
          <a:lstStyle/>
          <a:p>
            <a:r>
              <a:rPr lang="en-US" altLang="pt-BR" sz="3600" b="1" dirty="0" err="1">
                <a:solidFill>
                  <a:srgbClr val="FFFF00"/>
                </a:solidFill>
              </a:rPr>
              <a:t>Os</a:t>
            </a:r>
            <a:r>
              <a:rPr lang="en-US" altLang="pt-BR" sz="3600" b="1" dirty="0">
                <a:solidFill>
                  <a:srgbClr val="FFFF00"/>
                </a:solidFill>
              </a:rPr>
              <a:t> </a:t>
            </a:r>
            <a:r>
              <a:rPr lang="en-US" altLang="pt-BR" sz="3600" b="1" dirty="0" err="1">
                <a:solidFill>
                  <a:srgbClr val="FFFF00"/>
                </a:solidFill>
              </a:rPr>
              <a:t>nãos</a:t>
            </a:r>
            <a:r>
              <a:rPr lang="en-US" altLang="pt-BR" sz="3600" b="1" dirty="0">
                <a:solidFill>
                  <a:srgbClr val="FFFF00"/>
                </a:solidFill>
              </a:rPr>
              <a:t> </a:t>
            </a:r>
            <a:r>
              <a:rPr lang="en-US" altLang="pt-BR" sz="3600" b="1" dirty="0" err="1">
                <a:solidFill>
                  <a:srgbClr val="FFFF00"/>
                </a:solidFill>
              </a:rPr>
              <a:t>ao</a:t>
            </a:r>
            <a:r>
              <a:rPr lang="en-US" altLang="pt-BR" sz="3600" b="1" dirty="0">
                <a:solidFill>
                  <a:srgbClr val="FFFF00"/>
                </a:solidFill>
              </a:rPr>
              <a:t> :</a:t>
            </a:r>
          </a:p>
          <a:p>
            <a:r>
              <a:rPr lang="en-US" altLang="pt-BR" sz="2800" i="1" dirty="0">
                <a:solidFill>
                  <a:schemeClr val="tx1"/>
                </a:solidFill>
              </a:rPr>
              <a:t>representacionismo</a:t>
            </a:r>
          </a:p>
          <a:p>
            <a:r>
              <a:rPr lang="en-US" altLang="pt-BR" sz="2800" i="1" dirty="0">
                <a:solidFill>
                  <a:schemeClr val="tx1"/>
                </a:solidFill>
              </a:rPr>
              <a:t>essencialismo</a:t>
            </a:r>
          </a:p>
          <a:p>
            <a:r>
              <a:rPr lang="en-US" altLang="pt-BR" sz="2800" i="1" dirty="0">
                <a:solidFill>
                  <a:schemeClr val="tx1"/>
                </a:solidFill>
              </a:rPr>
              <a:t>fundacionismo</a:t>
            </a:r>
          </a:p>
          <a:p>
            <a:r>
              <a:rPr lang="en-US" altLang="pt-BR" b="1" dirty="0" err="1">
                <a:solidFill>
                  <a:schemeClr val="tx1"/>
                </a:solidFill>
              </a:rPr>
              <a:t>significam</a:t>
            </a:r>
            <a:r>
              <a:rPr lang="en-US" altLang="pt-BR" b="1" dirty="0">
                <a:solidFill>
                  <a:schemeClr val="tx1"/>
                </a:solidFill>
              </a:rPr>
              <a:t> um </a:t>
            </a:r>
            <a:r>
              <a:rPr lang="en-US" altLang="pt-BR" b="1" dirty="0" err="1">
                <a:solidFill>
                  <a:srgbClr val="FFFF00"/>
                </a:solidFill>
              </a:rPr>
              <a:t>não</a:t>
            </a:r>
            <a:r>
              <a:rPr lang="en-US" altLang="pt-BR" b="1" dirty="0">
                <a:solidFill>
                  <a:srgbClr val="FFFF00"/>
                </a:solidFill>
              </a:rPr>
              <a:t> à </a:t>
            </a:r>
            <a:r>
              <a:rPr lang="en-US" altLang="pt-BR" b="1" dirty="0" err="1">
                <a:solidFill>
                  <a:srgbClr val="FFFF00"/>
                </a:solidFill>
              </a:rPr>
              <a:t>Metafísica</a:t>
            </a:r>
            <a:endParaRPr lang="en-US" altLang="pt-BR" b="1" dirty="0">
              <a:solidFill>
                <a:srgbClr val="FFFF00"/>
              </a:solidFill>
            </a:endParaRPr>
          </a:p>
          <a:p>
            <a:pPr algn="l"/>
            <a:endParaRPr lang="en-US" altLang="pt-BR" sz="2000" dirty="0">
              <a:solidFill>
                <a:schemeClr val="tx1"/>
              </a:solidFill>
            </a:endParaRPr>
          </a:p>
          <a:p>
            <a:pPr algn="l"/>
            <a:r>
              <a:rPr lang="en-US" altLang="pt-BR" sz="2000" b="1" dirty="0" err="1">
                <a:solidFill>
                  <a:schemeClr val="tx1"/>
                </a:solidFill>
              </a:rPr>
              <a:t>Algumas</a:t>
            </a:r>
            <a:r>
              <a:rPr lang="en-US" altLang="pt-BR" sz="2000" b="1" dirty="0">
                <a:solidFill>
                  <a:schemeClr val="tx1"/>
                </a:solidFill>
              </a:rPr>
              <a:t> </a:t>
            </a:r>
            <a:r>
              <a:rPr lang="en-US" altLang="pt-BR" sz="2000" b="1" dirty="0" err="1">
                <a:solidFill>
                  <a:schemeClr val="tx1"/>
                </a:solidFill>
              </a:rPr>
              <a:t>conseq</a:t>
            </a:r>
            <a:r>
              <a:rPr lang="en-US" altLang="pt-BR" sz="2000" b="1" dirty="0" err="1">
                <a:solidFill>
                  <a:schemeClr val="tx1"/>
                </a:solidFill>
                <a:cs typeface="Arial" charset="0"/>
              </a:rPr>
              <a:t>uências</a:t>
            </a:r>
            <a:r>
              <a:rPr lang="en-US" altLang="pt-BR" sz="2000" b="1" dirty="0">
                <a:solidFill>
                  <a:schemeClr val="tx1"/>
                </a:solidFill>
                <a:cs typeface="Arial" charset="0"/>
              </a:rPr>
              <a:t>:</a:t>
            </a:r>
          </a:p>
          <a:p>
            <a:pPr>
              <a:buFontTx/>
              <a:buChar char="•"/>
            </a:pPr>
            <a:r>
              <a:rPr lang="en-US" altLang="pt-BR" sz="2000" dirty="0">
                <a:solidFill>
                  <a:schemeClr val="tx1"/>
                </a:solidFill>
                <a:cs typeface="Arial" charset="0"/>
              </a:rPr>
              <a:t>  </a:t>
            </a:r>
            <a:r>
              <a:rPr lang="en-US" altLang="pt-BR" sz="2400" dirty="0">
                <a:solidFill>
                  <a:schemeClr val="tx1"/>
                </a:solidFill>
                <a:cs typeface="Arial" charset="0"/>
              </a:rPr>
              <a:t>Qual é a </a:t>
            </a:r>
            <a:r>
              <a:rPr lang="en-US" altLang="pt-BR" sz="2400" dirty="0" err="1">
                <a:solidFill>
                  <a:schemeClr val="tx1"/>
                </a:solidFill>
                <a:cs typeface="Arial" charset="0"/>
              </a:rPr>
              <a:t>tarefa</a:t>
            </a:r>
            <a:r>
              <a:rPr lang="en-US" altLang="pt-BR" sz="2400" dirty="0">
                <a:solidFill>
                  <a:schemeClr val="tx1"/>
                </a:solidFill>
                <a:cs typeface="Arial" charset="0"/>
              </a:rPr>
              <a:t> da </a:t>
            </a:r>
            <a:r>
              <a:rPr lang="en-US" altLang="pt-BR" sz="2400" b="1" dirty="0" err="1">
                <a:solidFill>
                  <a:srgbClr val="FFFF00"/>
                </a:solidFill>
                <a:cs typeface="Arial" charset="0"/>
              </a:rPr>
              <a:t>Filosofia</a:t>
            </a:r>
            <a:r>
              <a:rPr lang="en-US" altLang="pt-BR" sz="2400" dirty="0">
                <a:solidFill>
                  <a:srgbClr val="FFFF00"/>
                </a:solidFill>
                <a:cs typeface="Arial" charset="0"/>
              </a:rPr>
              <a:t> </a:t>
            </a:r>
            <a:r>
              <a:rPr lang="en-US" altLang="pt-BR" sz="2400" dirty="0">
                <a:solidFill>
                  <a:schemeClr val="tx1"/>
                </a:solidFill>
                <a:cs typeface="Arial" charset="0"/>
              </a:rPr>
              <a:t>?</a:t>
            </a:r>
          </a:p>
          <a:p>
            <a:pPr>
              <a:buFontTx/>
              <a:buChar char="•"/>
            </a:pPr>
            <a:r>
              <a:rPr lang="en-US" altLang="pt-BR" sz="2400" dirty="0">
                <a:solidFill>
                  <a:schemeClr val="tx1"/>
                </a:solidFill>
                <a:cs typeface="Arial" charset="0"/>
              </a:rPr>
              <a:t>  Como </a:t>
            </a:r>
            <a:r>
              <a:rPr lang="en-US" altLang="pt-BR" sz="2400" dirty="0" err="1">
                <a:solidFill>
                  <a:schemeClr val="tx1"/>
                </a:solidFill>
                <a:cs typeface="Arial" charset="0"/>
              </a:rPr>
              <a:t>tomar</a:t>
            </a:r>
            <a:r>
              <a:rPr lang="en-US" altLang="pt-BR" sz="2400" dirty="0">
                <a:solidFill>
                  <a:schemeClr val="tx1"/>
                </a:solidFill>
                <a:cs typeface="Arial" charset="0"/>
              </a:rPr>
              <a:t> </a:t>
            </a:r>
            <a:r>
              <a:rPr lang="en-US" altLang="pt-BR" sz="2400" dirty="0" err="1">
                <a:solidFill>
                  <a:schemeClr val="tx1"/>
                </a:solidFill>
                <a:cs typeface="Arial" charset="0"/>
              </a:rPr>
              <a:t>decisões</a:t>
            </a:r>
            <a:r>
              <a:rPr lang="en-US" altLang="pt-BR" sz="2400" dirty="0">
                <a:solidFill>
                  <a:schemeClr val="tx1"/>
                </a:solidFill>
                <a:cs typeface="Arial" charset="0"/>
              </a:rPr>
              <a:t> </a:t>
            </a:r>
            <a:r>
              <a:rPr lang="en-US" altLang="pt-BR" sz="2400" b="1" dirty="0" err="1">
                <a:solidFill>
                  <a:srgbClr val="FFFF00"/>
                </a:solidFill>
                <a:cs typeface="Arial" charset="0"/>
              </a:rPr>
              <a:t>éticas</a:t>
            </a:r>
            <a:r>
              <a:rPr lang="en-US" altLang="pt-BR" sz="2400" dirty="0">
                <a:solidFill>
                  <a:srgbClr val="FFFF00"/>
                </a:solidFill>
                <a:cs typeface="Arial" charset="0"/>
              </a:rPr>
              <a:t> </a:t>
            </a:r>
            <a:r>
              <a:rPr lang="en-US" altLang="pt-BR" sz="2400" dirty="0">
                <a:solidFill>
                  <a:schemeClr val="tx1"/>
                </a:solidFill>
                <a:cs typeface="Arial" charset="0"/>
              </a:rPr>
              <a:t>?</a:t>
            </a:r>
          </a:p>
          <a:p>
            <a:pPr>
              <a:buFontTx/>
              <a:buChar char="•"/>
            </a:pPr>
            <a:r>
              <a:rPr lang="en-US" altLang="pt-BR" sz="2400" dirty="0">
                <a:solidFill>
                  <a:schemeClr val="tx1"/>
                </a:solidFill>
                <a:cs typeface="Arial" charset="0"/>
              </a:rPr>
              <a:t>  O </a:t>
            </a:r>
            <a:r>
              <a:rPr lang="en-US" altLang="pt-BR" sz="2400" dirty="0" err="1">
                <a:solidFill>
                  <a:schemeClr val="tx1"/>
                </a:solidFill>
                <a:cs typeface="Arial" charset="0"/>
              </a:rPr>
              <a:t>papel</a:t>
            </a:r>
            <a:r>
              <a:rPr lang="en-US" altLang="pt-BR" sz="2400" dirty="0">
                <a:solidFill>
                  <a:schemeClr val="tx1"/>
                </a:solidFill>
                <a:cs typeface="Arial" charset="0"/>
              </a:rPr>
              <a:t> dos </a:t>
            </a:r>
            <a:r>
              <a:rPr lang="en-US" altLang="pt-BR" sz="2400" b="1" dirty="0" err="1">
                <a:solidFill>
                  <a:srgbClr val="FFFF00"/>
                </a:solidFill>
                <a:cs typeface="Arial" charset="0"/>
              </a:rPr>
              <a:t>conceitos</a:t>
            </a:r>
            <a:endParaRPr lang="en-US" altLang="pt-BR" sz="2400" b="1" dirty="0">
              <a:solidFill>
                <a:srgbClr val="FFFF00"/>
              </a:solidFill>
              <a:cs typeface="Arial" charset="0"/>
            </a:endParaRPr>
          </a:p>
          <a:p>
            <a:pPr>
              <a:buFontTx/>
              <a:buChar char="•"/>
            </a:pPr>
            <a:r>
              <a:rPr lang="en-US" altLang="pt-BR" sz="2400" dirty="0">
                <a:solidFill>
                  <a:schemeClr val="tx1"/>
                </a:solidFill>
                <a:cs typeface="Arial" charset="0"/>
              </a:rPr>
              <a:t>  </a:t>
            </a:r>
            <a:r>
              <a:rPr lang="en-US" altLang="pt-BR" sz="2400" dirty="0" err="1">
                <a:solidFill>
                  <a:schemeClr val="tx1"/>
                </a:solidFill>
                <a:cs typeface="Arial" charset="0"/>
              </a:rPr>
              <a:t>Elisão</a:t>
            </a:r>
            <a:r>
              <a:rPr lang="en-US" altLang="pt-BR" sz="2400" dirty="0">
                <a:solidFill>
                  <a:schemeClr val="tx1"/>
                </a:solidFill>
                <a:cs typeface="Arial" charset="0"/>
              </a:rPr>
              <a:t> dos </a:t>
            </a:r>
            <a:r>
              <a:rPr lang="en-US" altLang="pt-BR" sz="2400" b="1" dirty="0" err="1">
                <a:solidFill>
                  <a:srgbClr val="FFFF00"/>
                </a:solidFill>
                <a:cs typeface="Arial" charset="0"/>
              </a:rPr>
              <a:t>fundamentalismos</a:t>
            </a:r>
            <a:endParaRPr lang="en-US" altLang="pt-BR" sz="2400" b="1" dirty="0">
              <a:solidFill>
                <a:srgbClr val="FFFF00"/>
              </a:solidFill>
              <a:cs typeface="Arial" charset="0"/>
            </a:endParaRPr>
          </a:p>
          <a:p>
            <a:pPr>
              <a:buFontTx/>
              <a:buChar char="•"/>
            </a:pPr>
            <a:r>
              <a:rPr lang="en-US" altLang="pt-BR" sz="2400" dirty="0">
                <a:solidFill>
                  <a:schemeClr val="tx1"/>
                </a:solidFill>
                <a:cs typeface="Arial" charset="0"/>
              </a:rPr>
              <a:t>  </a:t>
            </a:r>
            <a:r>
              <a:rPr lang="en-US" altLang="pt-BR" sz="2400" dirty="0" err="1">
                <a:solidFill>
                  <a:schemeClr val="tx1"/>
                </a:solidFill>
                <a:cs typeface="Arial" charset="0"/>
              </a:rPr>
              <a:t>Semântica</a:t>
            </a:r>
            <a:r>
              <a:rPr lang="en-US" altLang="pt-BR" sz="2400" dirty="0">
                <a:solidFill>
                  <a:schemeClr val="tx1"/>
                </a:solidFill>
                <a:cs typeface="Arial" charset="0"/>
              </a:rPr>
              <a:t> extensional e </a:t>
            </a:r>
            <a:r>
              <a:rPr lang="en-US" altLang="pt-BR" sz="2400" b="1" dirty="0" err="1">
                <a:solidFill>
                  <a:srgbClr val="FFFF00"/>
                </a:solidFill>
                <a:cs typeface="Arial" charset="0"/>
              </a:rPr>
              <a:t>conversação</a:t>
            </a:r>
            <a:r>
              <a:rPr lang="en-US" altLang="pt-BR" sz="2400" b="1" dirty="0">
                <a:solidFill>
                  <a:srgbClr val="FFFF00"/>
                </a:solidFill>
                <a:cs typeface="Arial" charset="0"/>
              </a:rPr>
              <a:t> </a:t>
            </a:r>
            <a:r>
              <a:rPr lang="en-US" altLang="pt-BR" sz="2400" b="1" dirty="0" err="1">
                <a:solidFill>
                  <a:srgbClr val="FFFF00"/>
                </a:solidFill>
                <a:cs typeface="Arial" charset="0"/>
              </a:rPr>
              <a:t>infinita</a:t>
            </a:r>
            <a:r>
              <a:rPr lang="en-US" altLang="pt-BR" sz="2400" b="1" dirty="0">
                <a:solidFill>
                  <a:srgbClr val="FFFF00"/>
                </a:solidFill>
                <a:cs typeface="Arial" charset="0"/>
              </a:rPr>
              <a:t> </a:t>
            </a:r>
            <a:r>
              <a:rPr lang="en-US" altLang="pt-BR" sz="2400" dirty="0">
                <a:solidFill>
                  <a:schemeClr val="tx1"/>
                </a:solidFill>
                <a:cs typeface="Arial" charset="0"/>
              </a:rPr>
              <a:t>. . .</a:t>
            </a:r>
          </a:p>
          <a:p>
            <a:endParaRPr lang="en-US" altLang="pt-BR" sz="1000" b="1" dirty="0">
              <a:solidFill>
                <a:schemeClr val="tx1"/>
              </a:solidFill>
            </a:endParaRPr>
          </a:p>
        </p:txBody>
      </p:sp>
      <p:sp>
        <p:nvSpPr>
          <p:cNvPr id="20486" name="Line 6"/>
          <p:cNvSpPr>
            <a:spLocks noChangeShapeType="1"/>
          </p:cNvSpPr>
          <p:nvPr/>
        </p:nvSpPr>
        <p:spPr bwMode="auto">
          <a:xfrm>
            <a:off x="1259632" y="4400016"/>
            <a:ext cx="0" cy="198131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dirty="0"/>
          </a:p>
        </p:txBody>
      </p:sp>
      <p:sp>
        <p:nvSpPr>
          <p:cNvPr id="8" name="Line 6"/>
          <p:cNvSpPr>
            <a:spLocks noChangeShapeType="1"/>
          </p:cNvSpPr>
          <p:nvPr/>
        </p:nvSpPr>
        <p:spPr bwMode="auto">
          <a:xfrm>
            <a:off x="2771800" y="1556792"/>
            <a:ext cx="0" cy="1296144"/>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dirty="0"/>
          </a:p>
        </p:txBody>
      </p:sp>
      <p:sp>
        <p:nvSpPr>
          <p:cNvPr id="6" name="Título 1">
            <a:extLst>
              <a:ext uri="{FF2B5EF4-FFF2-40B4-BE49-F238E27FC236}">
                <a16:creationId xmlns:a16="http://schemas.microsoft.com/office/drawing/2014/main" id="{1DEE411E-A4FF-492E-9572-CFC18671A0E0}"/>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7" name="Conector reto 6">
            <a:extLst>
              <a:ext uri="{FF2B5EF4-FFF2-40B4-BE49-F238E27FC236}">
                <a16:creationId xmlns:a16="http://schemas.microsoft.com/office/drawing/2014/main" id="{E520FC98-5A73-4C72-AD69-8BC1D8B0E49C}"/>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210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16632"/>
            <a:ext cx="7772400" cy="578495"/>
          </a:xfrm>
        </p:spPr>
        <p:txBody>
          <a:bodyPr/>
          <a:lstStyle/>
          <a:p>
            <a:r>
              <a:rPr lang="pt-BR" sz="2400" b="1" dirty="0"/>
              <a:t>Na Serra com Foucault</a:t>
            </a:r>
          </a:p>
        </p:txBody>
      </p:sp>
      <p:sp>
        <p:nvSpPr>
          <p:cNvPr id="3" name="Subtítulo 2"/>
          <p:cNvSpPr>
            <a:spLocks noGrp="1"/>
          </p:cNvSpPr>
          <p:nvPr>
            <p:ph type="subTitle" idx="1"/>
          </p:nvPr>
        </p:nvSpPr>
        <p:spPr>
          <a:xfrm>
            <a:off x="251520" y="764704"/>
            <a:ext cx="8640960" cy="5472608"/>
          </a:xfrm>
        </p:spPr>
        <p:txBody>
          <a:bodyPr>
            <a:normAutofit fontScale="62500" lnSpcReduction="20000"/>
          </a:bodyPr>
          <a:lstStyle/>
          <a:p>
            <a:pPr lvl="0"/>
            <a:endParaRPr lang="pt-BR" b="1" dirty="0"/>
          </a:p>
          <a:p>
            <a:pPr marL="457200" lvl="0" indent="-457200">
              <a:buClr>
                <a:srgbClr val="FFFF00"/>
              </a:buClr>
              <a:buFont typeface="Wingdings" panose="05000000000000000000" pitchFamily="2" charset="2"/>
              <a:buChar char="Ø"/>
            </a:pPr>
            <a:r>
              <a:rPr lang="pt-BR" b="1" dirty="0"/>
              <a:t>Grande ocular/angular</a:t>
            </a:r>
            <a:endParaRPr lang="pt-BR" dirty="0"/>
          </a:p>
          <a:p>
            <a:pPr marL="914400" lvl="1" indent="-457200" algn="l">
              <a:buClr>
                <a:srgbClr val="FFFF00"/>
              </a:buClr>
              <a:buFont typeface="Arial" panose="020B0604020202020204" pitchFamily="34" charset="0"/>
              <a:buChar char="•"/>
            </a:pPr>
            <a:r>
              <a:rPr lang="pt-BR" dirty="0"/>
              <a:t>A posição de Michel Foucault e do campo dos </a:t>
            </a:r>
            <a:r>
              <a:rPr lang="pt-BR" i="1" dirty="0"/>
              <a:t>Estudos Foucaultianos </a:t>
            </a:r>
            <a:r>
              <a:rPr lang="pt-BR" dirty="0"/>
              <a:t>no panorama acadêmico e político contemporâneo. Platônicos e </a:t>
            </a:r>
            <a:r>
              <a:rPr lang="pt-BR" dirty="0" err="1"/>
              <a:t>não-platônicos</a:t>
            </a:r>
            <a:r>
              <a:rPr lang="pt-BR" dirty="0"/>
              <a:t>; metafísicos e não metafísicos; sistemáticos e edificantes.</a:t>
            </a:r>
          </a:p>
          <a:p>
            <a:pPr marL="914400" lvl="1" indent="-457200" algn="l">
              <a:buClr>
                <a:srgbClr val="FFFF00"/>
              </a:buClr>
              <a:buFont typeface="Arial" panose="020B0604020202020204" pitchFamily="34" charset="0"/>
              <a:buChar char="•"/>
            </a:pPr>
            <a:r>
              <a:rPr lang="pt-BR" dirty="0"/>
              <a:t>Os 3 domínios foucaultianos: a problemática da periodização. </a:t>
            </a:r>
          </a:p>
          <a:p>
            <a:pPr marL="914400" lvl="1" indent="-457200" algn="l">
              <a:buClr>
                <a:srgbClr val="FFFF00"/>
              </a:buClr>
              <a:buFont typeface="Arial" panose="020B0604020202020204" pitchFamily="34" charset="0"/>
              <a:buChar char="•"/>
            </a:pPr>
            <a:r>
              <a:rPr lang="pt-BR" dirty="0"/>
              <a:t>Teoria e método em Foucault?</a:t>
            </a:r>
          </a:p>
          <a:p>
            <a:r>
              <a:rPr lang="pt-BR" sz="1600" dirty="0"/>
              <a:t> </a:t>
            </a:r>
          </a:p>
          <a:p>
            <a:pPr marL="457200" lvl="0" indent="-457200">
              <a:buClr>
                <a:srgbClr val="FFFF00"/>
              </a:buClr>
              <a:buFont typeface="Wingdings" panose="05000000000000000000" pitchFamily="2" charset="2"/>
              <a:buChar char="Ø"/>
            </a:pPr>
            <a:r>
              <a:rPr lang="pt-BR" b="1" dirty="0"/>
              <a:t>Afinando o foco</a:t>
            </a:r>
            <a:endParaRPr lang="pt-BR" dirty="0"/>
          </a:p>
          <a:p>
            <a:pPr marL="914400" lvl="1" indent="-457200" algn="l">
              <a:buClr>
                <a:srgbClr val="FFFF00"/>
              </a:buClr>
              <a:buFont typeface="Arial" panose="020B0604020202020204" pitchFamily="34" charset="0"/>
              <a:buChar char="•"/>
            </a:pPr>
            <a:r>
              <a:rPr lang="pt-BR" dirty="0"/>
              <a:t>Temas foucaultianos I: linguagem, discurso, enunciado.</a:t>
            </a:r>
          </a:p>
          <a:p>
            <a:pPr marL="914400" lvl="1" indent="-457200" algn="l">
              <a:buClr>
                <a:srgbClr val="FFFF00"/>
              </a:buClr>
              <a:buFont typeface="Arial" panose="020B0604020202020204" pitchFamily="34" charset="0"/>
              <a:buChar char="•"/>
            </a:pPr>
            <a:r>
              <a:rPr lang="pt-BR" dirty="0"/>
              <a:t>Temas foucaultianos II: saber, poder, verdade.</a:t>
            </a:r>
          </a:p>
          <a:p>
            <a:pPr marL="914400" lvl="1" indent="-457200" algn="l">
              <a:buClr>
                <a:srgbClr val="FFFF00"/>
              </a:buClr>
              <a:buFont typeface="Arial" panose="020B0604020202020204" pitchFamily="34" charset="0"/>
              <a:buChar char="•"/>
            </a:pPr>
            <a:r>
              <a:rPr lang="pt-BR" dirty="0"/>
              <a:t>Temas foucaultianos III: sujeito, governo, governamento, governamentalidades (liberal e neoliberal).</a:t>
            </a:r>
          </a:p>
          <a:p>
            <a:pPr marL="457200" indent="-457200" algn="l">
              <a:buClr>
                <a:srgbClr val="FFFF00"/>
              </a:buClr>
              <a:buFont typeface="Arial" panose="020B0604020202020204" pitchFamily="34" charset="0"/>
              <a:buChar char="•"/>
            </a:pPr>
            <a:endParaRPr lang="pt-BR" sz="1600" dirty="0"/>
          </a:p>
          <a:p>
            <a:pPr marL="457200" lvl="0" indent="-457200">
              <a:buClr>
                <a:srgbClr val="FFFF00"/>
              </a:buClr>
              <a:buFont typeface="Wingdings" panose="05000000000000000000" pitchFamily="2" charset="2"/>
              <a:buChar char="Ø"/>
            </a:pPr>
            <a:r>
              <a:rPr lang="pt-BR" b="1" dirty="0"/>
              <a:t>“Aplicações” </a:t>
            </a:r>
            <a:endParaRPr lang="pt-BR" dirty="0"/>
          </a:p>
          <a:p>
            <a:pPr marL="914400" lvl="1" indent="-457200" algn="l">
              <a:buClr>
                <a:srgbClr val="FFFF00"/>
              </a:buClr>
              <a:buFont typeface="Arial" panose="020B0604020202020204" pitchFamily="34" charset="0"/>
              <a:buChar char="•"/>
            </a:pPr>
            <a:r>
              <a:rPr lang="pt-BR" dirty="0"/>
              <a:t>Diretas: vigilância e controle; tutela, poder e violência na maquinaria escolar.</a:t>
            </a:r>
          </a:p>
          <a:p>
            <a:pPr marL="914400" lvl="1" indent="-457200" algn="l">
              <a:buClr>
                <a:srgbClr val="FFFF00"/>
              </a:buClr>
              <a:buFont typeface="Arial" panose="020B0604020202020204" pitchFamily="34" charset="0"/>
              <a:buChar char="•"/>
            </a:pPr>
            <a:r>
              <a:rPr lang="pt-BR" dirty="0"/>
              <a:t>Convergentes: precariedade, precarização, precariado.</a:t>
            </a:r>
          </a:p>
          <a:p>
            <a:pPr marL="914400" lvl="1" indent="-457200" algn="l">
              <a:buClr>
                <a:srgbClr val="FFFF00"/>
              </a:buClr>
              <a:buFont typeface="Arial" panose="020B0604020202020204" pitchFamily="34" charset="0"/>
              <a:buChar char="•"/>
            </a:pPr>
            <a:r>
              <a:rPr lang="pt-BR" dirty="0"/>
              <a:t>Ressonantes: com a pintura; com a música.</a:t>
            </a:r>
          </a:p>
          <a:p>
            <a:r>
              <a:rPr lang="pt-BR" sz="1600" dirty="0"/>
              <a:t> </a:t>
            </a:r>
          </a:p>
          <a:p>
            <a:pPr marL="457200" lvl="0" indent="-457200">
              <a:buClr>
                <a:srgbClr val="FFFF00"/>
              </a:buClr>
              <a:buFont typeface="Wingdings" panose="05000000000000000000" pitchFamily="2" charset="2"/>
              <a:buChar char="Ø"/>
            </a:pPr>
            <a:r>
              <a:rPr lang="pt-BR" b="1" dirty="0"/>
              <a:t>Pertinências e impertinências</a:t>
            </a:r>
            <a:endParaRPr lang="pt-BR" dirty="0"/>
          </a:p>
          <a:p>
            <a:endParaRPr lang="pt-BR" dirty="0"/>
          </a:p>
        </p:txBody>
      </p:sp>
      <p:cxnSp>
        <p:nvCxnSpPr>
          <p:cNvPr id="5" name="Conector reto 4"/>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Rectangle 4"/>
          <p:cNvSpPr txBox="1">
            <a:spLocks noChangeArrowheads="1"/>
          </p:cNvSpPr>
          <p:nvPr/>
        </p:nvSpPr>
        <p:spPr bwMode="auto">
          <a:xfrm>
            <a:off x="5652120" y="6156012"/>
            <a:ext cx="318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800" b="1" dirty="0">
                <a:solidFill>
                  <a:srgbClr val="FFFF00"/>
                </a:solidFill>
              </a:rPr>
              <a:t>alfredoveiganeto@gmail.com</a:t>
            </a:r>
          </a:p>
        </p:txBody>
      </p:sp>
    </p:spTree>
    <p:extLst>
      <p:ext uri="{BB962C8B-B14F-4D97-AF65-F5344CB8AC3E}">
        <p14:creationId xmlns:p14="http://schemas.microsoft.com/office/powerpoint/2010/main" val="3398507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subTitle" idx="1"/>
          </p:nvPr>
        </p:nvSpPr>
        <p:spPr>
          <a:xfrm>
            <a:off x="250825" y="836712"/>
            <a:ext cx="8642350" cy="5580063"/>
          </a:xfrm>
        </p:spPr>
        <p:txBody>
          <a:bodyPr/>
          <a:lstStyle/>
          <a:p>
            <a:r>
              <a:rPr lang="en-US" altLang="pt-BR" sz="3600" b="1" dirty="0">
                <a:solidFill>
                  <a:schemeClr val="tx1"/>
                </a:solidFill>
              </a:rPr>
              <a:t>O </a:t>
            </a:r>
            <a:r>
              <a:rPr lang="en-US" altLang="pt-BR" sz="3600" b="1" dirty="0" err="1">
                <a:solidFill>
                  <a:srgbClr val="FFFF00"/>
                </a:solidFill>
              </a:rPr>
              <a:t>não</a:t>
            </a:r>
            <a:r>
              <a:rPr lang="en-US" altLang="pt-BR" sz="3600" b="1" dirty="0">
                <a:solidFill>
                  <a:srgbClr val="FFFF00"/>
                </a:solidFill>
              </a:rPr>
              <a:t> à </a:t>
            </a:r>
            <a:r>
              <a:rPr lang="en-US" altLang="pt-BR" sz="3600" b="1" dirty="0" err="1">
                <a:solidFill>
                  <a:srgbClr val="FFFF00"/>
                </a:solidFill>
              </a:rPr>
              <a:t>Metafísica</a:t>
            </a:r>
            <a:r>
              <a:rPr lang="en-US" altLang="pt-BR" sz="3600" b="1" dirty="0">
                <a:solidFill>
                  <a:srgbClr val="FFFF00"/>
                </a:solidFill>
              </a:rPr>
              <a:t> </a:t>
            </a:r>
            <a:r>
              <a:rPr lang="en-US" altLang="pt-BR" sz="3600" b="1" dirty="0">
                <a:solidFill>
                  <a:schemeClr val="tx1"/>
                </a:solidFill>
              </a:rPr>
              <a:t>. . .</a:t>
            </a:r>
          </a:p>
          <a:p>
            <a:endParaRPr lang="en-US" altLang="pt-BR" sz="1000" dirty="0">
              <a:solidFill>
                <a:schemeClr val="tx1"/>
              </a:solidFill>
            </a:endParaRPr>
          </a:p>
          <a:p>
            <a:endParaRPr lang="en-US" altLang="pt-BR" sz="1000" dirty="0">
              <a:solidFill>
                <a:schemeClr val="tx1"/>
              </a:solidFill>
            </a:endParaRPr>
          </a:p>
          <a:p>
            <a:pPr>
              <a:buClr>
                <a:srgbClr val="FFFF00"/>
              </a:buClr>
              <a:buFontTx/>
              <a:buChar char="•"/>
            </a:pPr>
            <a:r>
              <a:rPr lang="en-US" altLang="pt-BR" sz="3600" dirty="0">
                <a:solidFill>
                  <a:schemeClr val="tx1"/>
                </a:solidFill>
              </a:rPr>
              <a:t> </a:t>
            </a:r>
            <a:r>
              <a:rPr lang="en-US" altLang="pt-BR" sz="3600" dirty="0" err="1">
                <a:solidFill>
                  <a:srgbClr val="FFFF00"/>
                </a:solidFill>
              </a:rPr>
              <a:t>coloca</a:t>
            </a:r>
            <a:r>
              <a:rPr lang="en-US" altLang="pt-BR" sz="3600" dirty="0">
                <a:solidFill>
                  <a:srgbClr val="FFFF00"/>
                </a:solidFill>
              </a:rPr>
              <a:t> </a:t>
            </a:r>
            <a:r>
              <a:rPr lang="en-US" altLang="pt-BR" sz="3600" dirty="0" err="1">
                <a:solidFill>
                  <a:srgbClr val="FFFF00"/>
                </a:solidFill>
              </a:rPr>
              <a:t>em</a:t>
            </a:r>
            <a:r>
              <a:rPr lang="en-US" altLang="pt-BR" sz="3600" dirty="0">
                <a:solidFill>
                  <a:srgbClr val="FFFF00"/>
                </a:solidFill>
              </a:rPr>
              <a:t> </a:t>
            </a:r>
            <a:r>
              <a:rPr lang="en-US" altLang="pt-BR" sz="3600" dirty="0" err="1">
                <a:solidFill>
                  <a:srgbClr val="FFFF00"/>
                </a:solidFill>
              </a:rPr>
              <a:t>xeque</a:t>
            </a:r>
            <a:r>
              <a:rPr lang="en-US" altLang="pt-BR" sz="3600" dirty="0">
                <a:solidFill>
                  <a:srgbClr val="FFFF00"/>
                </a:solidFill>
              </a:rPr>
              <a:t> </a:t>
            </a:r>
            <a:r>
              <a:rPr lang="en-US" altLang="pt-BR" sz="3600" dirty="0" err="1">
                <a:solidFill>
                  <a:schemeClr val="tx1"/>
                </a:solidFill>
              </a:rPr>
              <a:t>os</a:t>
            </a:r>
            <a:r>
              <a:rPr lang="en-US" altLang="pt-BR" sz="3600" dirty="0">
                <a:solidFill>
                  <a:schemeClr val="tx1"/>
                </a:solidFill>
              </a:rPr>
              <a:t> </a:t>
            </a:r>
            <a:r>
              <a:rPr lang="en-US" altLang="pt-BR" sz="3600" dirty="0" err="1">
                <a:solidFill>
                  <a:schemeClr val="tx1"/>
                </a:solidFill>
              </a:rPr>
              <a:t>fundamentos</a:t>
            </a:r>
            <a:r>
              <a:rPr lang="en-US" altLang="pt-BR" sz="3600" dirty="0">
                <a:solidFill>
                  <a:schemeClr val="tx1"/>
                </a:solidFill>
              </a:rPr>
              <a:t> da  </a:t>
            </a:r>
            <a:r>
              <a:rPr lang="en-US" altLang="pt-BR" sz="3600" dirty="0" err="1">
                <a:solidFill>
                  <a:schemeClr val="tx1"/>
                </a:solidFill>
              </a:rPr>
              <a:t>Pedagogia</a:t>
            </a:r>
            <a:r>
              <a:rPr lang="en-US" altLang="pt-BR" sz="3600" dirty="0">
                <a:solidFill>
                  <a:schemeClr val="tx1"/>
                </a:solidFill>
              </a:rPr>
              <a:t> </a:t>
            </a:r>
            <a:r>
              <a:rPr lang="en-US" altLang="pt-BR" sz="3600" dirty="0" err="1">
                <a:solidFill>
                  <a:schemeClr val="tx1"/>
                </a:solidFill>
              </a:rPr>
              <a:t>Moderna</a:t>
            </a:r>
            <a:endParaRPr lang="en-US" altLang="pt-BR" sz="3600" dirty="0">
              <a:solidFill>
                <a:schemeClr val="tx1"/>
              </a:solidFill>
            </a:endParaRPr>
          </a:p>
          <a:p>
            <a:pPr>
              <a:buClr>
                <a:srgbClr val="FFFF00"/>
              </a:buClr>
            </a:pPr>
            <a:endParaRPr lang="en-US" altLang="pt-BR" sz="1000" dirty="0">
              <a:solidFill>
                <a:schemeClr val="tx1"/>
              </a:solidFill>
            </a:endParaRPr>
          </a:p>
          <a:p>
            <a:pPr>
              <a:buClr>
                <a:srgbClr val="FFFF00"/>
              </a:buClr>
            </a:pPr>
            <a:endParaRPr lang="en-US" altLang="pt-BR" sz="1000" dirty="0">
              <a:solidFill>
                <a:schemeClr val="tx1"/>
              </a:solidFill>
            </a:endParaRPr>
          </a:p>
          <a:p>
            <a:pPr>
              <a:buClr>
                <a:srgbClr val="FFFF00"/>
              </a:buClr>
              <a:buFontTx/>
              <a:buChar char="•"/>
            </a:pPr>
            <a:r>
              <a:rPr lang="en-US" altLang="pt-BR" sz="3600" dirty="0">
                <a:solidFill>
                  <a:schemeClr val="tx1"/>
                </a:solidFill>
              </a:rPr>
              <a:t> </a:t>
            </a:r>
            <a:r>
              <a:rPr lang="en-US" altLang="pt-BR" sz="3600" dirty="0" err="1">
                <a:solidFill>
                  <a:srgbClr val="FFFF00"/>
                </a:solidFill>
              </a:rPr>
              <a:t>irracionaliza</a:t>
            </a:r>
            <a:r>
              <a:rPr lang="en-US" altLang="pt-BR" sz="3600" dirty="0">
                <a:solidFill>
                  <a:srgbClr val="FFFF00"/>
                </a:solidFill>
              </a:rPr>
              <a:t> </a:t>
            </a:r>
            <a:r>
              <a:rPr lang="en-US" altLang="pt-BR" sz="3600" dirty="0">
                <a:solidFill>
                  <a:schemeClr val="tx1"/>
                </a:solidFill>
              </a:rPr>
              <a:t>o debate </a:t>
            </a:r>
            <a:r>
              <a:rPr lang="en-US" altLang="pt-BR" sz="3600" dirty="0" err="1">
                <a:solidFill>
                  <a:schemeClr val="tx1"/>
                </a:solidFill>
              </a:rPr>
              <a:t>decisório</a:t>
            </a:r>
            <a:r>
              <a:rPr lang="en-US" altLang="pt-BR" sz="3600" dirty="0">
                <a:solidFill>
                  <a:schemeClr val="tx1"/>
                </a:solidFill>
              </a:rPr>
              <a:t> entre </a:t>
            </a:r>
            <a:r>
              <a:rPr lang="en-US" altLang="pt-BR" sz="3600" dirty="0" err="1">
                <a:solidFill>
                  <a:schemeClr val="tx1"/>
                </a:solidFill>
              </a:rPr>
              <a:t>paradigmas</a:t>
            </a:r>
            <a:r>
              <a:rPr lang="en-US" altLang="pt-BR" sz="3600" dirty="0">
                <a:solidFill>
                  <a:schemeClr val="tx1"/>
                </a:solidFill>
              </a:rPr>
              <a:t> </a:t>
            </a:r>
            <a:r>
              <a:rPr lang="en-US" altLang="pt-BR" sz="3600" dirty="0" err="1">
                <a:solidFill>
                  <a:schemeClr val="tx1"/>
                </a:solidFill>
              </a:rPr>
              <a:t>diferentes</a:t>
            </a:r>
            <a:endParaRPr lang="en-US" altLang="pt-BR" sz="3600" dirty="0">
              <a:solidFill>
                <a:schemeClr val="tx1"/>
              </a:solidFill>
            </a:endParaRPr>
          </a:p>
          <a:p>
            <a:pPr>
              <a:buClr>
                <a:srgbClr val="FFFF00"/>
              </a:buClr>
            </a:pPr>
            <a:endParaRPr lang="en-US" altLang="pt-BR" sz="1000" dirty="0">
              <a:solidFill>
                <a:schemeClr val="tx1"/>
              </a:solidFill>
            </a:endParaRPr>
          </a:p>
          <a:p>
            <a:pPr>
              <a:buClr>
                <a:srgbClr val="FFFF00"/>
              </a:buClr>
            </a:pPr>
            <a:endParaRPr lang="en-US" altLang="pt-BR" sz="1000" dirty="0">
              <a:solidFill>
                <a:schemeClr val="tx1"/>
              </a:solidFill>
            </a:endParaRPr>
          </a:p>
          <a:p>
            <a:pPr>
              <a:buClr>
                <a:srgbClr val="FFFF00"/>
              </a:buClr>
              <a:buFontTx/>
              <a:buChar char="•"/>
            </a:pPr>
            <a:r>
              <a:rPr lang="en-US" altLang="pt-BR" sz="3600" dirty="0">
                <a:solidFill>
                  <a:schemeClr val="tx1"/>
                </a:solidFill>
              </a:rPr>
              <a:t> </a:t>
            </a:r>
            <a:r>
              <a:rPr lang="en-US" altLang="pt-BR" sz="3600" dirty="0" err="1">
                <a:solidFill>
                  <a:srgbClr val="FFFF00"/>
                </a:solidFill>
              </a:rPr>
              <a:t>abre</a:t>
            </a:r>
            <a:r>
              <a:rPr lang="en-US" altLang="pt-BR" sz="3600" dirty="0">
                <a:solidFill>
                  <a:srgbClr val="FFFF00"/>
                </a:solidFill>
              </a:rPr>
              <a:t> o </a:t>
            </a:r>
            <a:r>
              <a:rPr lang="en-US" altLang="pt-BR" sz="3600" dirty="0" err="1">
                <a:solidFill>
                  <a:srgbClr val="FFFF00"/>
                </a:solidFill>
              </a:rPr>
              <a:t>espaço</a:t>
            </a:r>
            <a:r>
              <a:rPr lang="en-US" altLang="pt-BR" sz="3600" dirty="0">
                <a:solidFill>
                  <a:srgbClr val="FFFF00"/>
                </a:solidFill>
              </a:rPr>
              <a:t> </a:t>
            </a:r>
            <a:r>
              <a:rPr lang="en-US" altLang="pt-BR" sz="3600" dirty="0">
                <a:solidFill>
                  <a:schemeClr val="tx1"/>
                </a:solidFill>
              </a:rPr>
              <a:t>para </a:t>
            </a:r>
            <a:r>
              <a:rPr lang="en-US" altLang="pt-BR" sz="3600" i="1" dirty="0">
                <a:solidFill>
                  <a:schemeClr val="tx1"/>
                </a:solidFill>
              </a:rPr>
              <a:t>o outro </a:t>
            </a:r>
            <a:r>
              <a:rPr lang="en-US" altLang="pt-BR" sz="3600" dirty="0">
                <a:solidFill>
                  <a:schemeClr val="tx1"/>
                </a:solidFill>
              </a:rPr>
              <a:t>e para a </a:t>
            </a:r>
            <a:r>
              <a:rPr lang="en-US" altLang="pt-BR" sz="3600" i="1" dirty="0" err="1">
                <a:solidFill>
                  <a:schemeClr val="tx1"/>
                </a:solidFill>
              </a:rPr>
              <a:t>visitação</a:t>
            </a:r>
            <a:r>
              <a:rPr lang="en-US" altLang="pt-BR" sz="3600" i="1" dirty="0">
                <a:solidFill>
                  <a:schemeClr val="tx1"/>
                </a:solidFill>
              </a:rPr>
              <a:t> </a:t>
            </a:r>
            <a:r>
              <a:rPr lang="en-US" altLang="pt-BR" sz="3600" i="1" dirty="0" err="1">
                <a:solidFill>
                  <a:schemeClr val="tx1"/>
                </a:solidFill>
              </a:rPr>
              <a:t>mútua</a:t>
            </a:r>
            <a:endParaRPr lang="en-US" altLang="pt-BR" sz="1000" i="1" dirty="0">
              <a:solidFill>
                <a:schemeClr val="tx1"/>
              </a:solidFill>
            </a:endParaRPr>
          </a:p>
        </p:txBody>
      </p:sp>
      <p:sp>
        <p:nvSpPr>
          <p:cNvPr id="4" name="Título 1">
            <a:extLst>
              <a:ext uri="{FF2B5EF4-FFF2-40B4-BE49-F238E27FC236}">
                <a16:creationId xmlns:a16="http://schemas.microsoft.com/office/drawing/2014/main" id="{53D1BACE-D98B-4639-858D-DF922E561D6B}"/>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5" name="Conector reto 4">
            <a:extLst>
              <a:ext uri="{FF2B5EF4-FFF2-40B4-BE49-F238E27FC236}">
                <a16:creationId xmlns:a16="http://schemas.microsoft.com/office/drawing/2014/main" id="{A5DE31D7-455C-4DD5-9B4B-66316C92364B}"/>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423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subTitle" idx="1"/>
          </p:nvPr>
        </p:nvSpPr>
        <p:spPr>
          <a:xfrm>
            <a:off x="250825" y="693291"/>
            <a:ext cx="8642350" cy="5904061"/>
          </a:xfrm>
          <a:noFill/>
          <a:ln/>
        </p:spPr>
        <p:txBody>
          <a:bodyPr/>
          <a:lstStyle/>
          <a:p>
            <a:pPr marL="812800" indent="-812800"/>
            <a:endParaRPr lang="pt-BR" altLang="pt-BR" sz="1000" b="1" dirty="0">
              <a:solidFill>
                <a:schemeClr val="tx1"/>
              </a:solidFill>
            </a:endParaRPr>
          </a:p>
          <a:p>
            <a:pPr marL="812800" indent="-812800"/>
            <a:r>
              <a:rPr lang="pt-BR" altLang="pt-BR" b="1" dirty="0">
                <a:solidFill>
                  <a:srgbClr val="FFFF00"/>
                </a:solidFill>
              </a:rPr>
              <a:t>Paul Michel Foucault</a:t>
            </a:r>
          </a:p>
          <a:p>
            <a:pPr marL="812800" indent="-812800"/>
            <a:endParaRPr lang="pt-BR" altLang="pt-BR" sz="2000" b="1" i="1" dirty="0">
              <a:solidFill>
                <a:schemeClr val="tx1"/>
              </a:solidFill>
            </a:endParaRPr>
          </a:p>
          <a:p>
            <a:pPr marL="812800" indent="-812800" algn="l"/>
            <a:r>
              <a:rPr lang="pt-BR" altLang="pt-BR" dirty="0">
                <a:solidFill>
                  <a:schemeClr val="tx1"/>
                </a:solidFill>
                <a:latin typeface="Times New Roman" pitchFamily="18" charset="0"/>
              </a:rPr>
              <a:t>	O homem e a obra</a:t>
            </a:r>
          </a:p>
          <a:p>
            <a:pPr marL="812800" indent="-812800" algn="l"/>
            <a:r>
              <a:rPr lang="pt-BR" altLang="pt-BR" sz="2000" b="1" dirty="0">
                <a:solidFill>
                  <a:schemeClr val="tx1"/>
                </a:solidFill>
                <a:latin typeface="Times New Roman" pitchFamily="18" charset="0"/>
              </a:rPr>
              <a:t>    15/out/1926 		25/</a:t>
            </a:r>
            <a:r>
              <a:rPr lang="pt-BR" altLang="pt-BR" sz="2000" b="1" dirty="0" err="1">
                <a:solidFill>
                  <a:schemeClr val="tx1"/>
                </a:solidFill>
                <a:latin typeface="Times New Roman" pitchFamily="18" charset="0"/>
              </a:rPr>
              <a:t>jun</a:t>
            </a:r>
            <a:r>
              <a:rPr lang="pt-BR" altLang="pt-BR" sz="2000" b="1" dirty="0">
                <a:solidFill>
                  <a:schemeClr val="tx1"/>
                </a:solidFill>
                <a:latin typeface="Times New Roman" pitchFamily="18" charset="0"/>
              </a:rPr>
              <a:t>/1984</a:t>
            </a:r>
          </a:p>
          <a:p>
            <a:pPr marL="812800" indent="-812800" algn="l"/>
            <a:r>
              <a:rPr lang="pt-BR" altLang="pt-BR" sz="2000" b="1" dirty="0">
                <a:solidFill>
                  <a:schemeClr val="tx1"/>
                </a:solidFill>
                <a:latin typeface="Times New Roman" pitchFamily="18" charset="0"/>
              </a:rPr>
              <a:t>      </a:t>
            </a:r>
            <a:r>
              <a:rPr lang="pt-BR" altLang="pt-BR" sz="2000" dirty="0" err="1">
                <a:solidFill>
                  <a:schemeClr val="tx1"/>
                </a:solidFill>
                <a:latin typeface="Times New Roman" pitchFamily="18" charset="0"/>
              </a:rPr>
              <a:t>Poitiers</a:t>
            </a:r>
            <a:r>
              <a:rPr lang="pt-BR" altLang="pt-BR" sz="2000" dirty="0">
                <a:solidFill>
                  <a:schemeClr val="tx1"/>
                </a:solidFill>
                <a:latin typeface="Times New Roman" pitchFamily="18" charset="0"/>
              </a:rPr>
              <a:t>		     Paris</a:t>
            </a:r>
          </a:p>
          <a:p>
            <a:pPr marL="812800" indent="-812800" algn="l"/>
            <a:endParaRPr lang="pt-BR" altLang="pt-BR" sz="2000" dirty="0">
              <a:solidFill>
                <a:schemeClr val="tx1"/>
              </a:solidFill>
              <a:latin typeface="Times New Roman" pitchFamily="18" charset="0"/>
            </a:endParaRPr>
          </a:p>
          <a:p>
            <a:pPr marL="812800" indent="-812800" algn="l"/>
            <a:endParaRPr lang="pt-BR" altLang="pt-BR" sz="2000" dirty="0">
              <a:solidFill>
                <a:schemeClr val="tx1"/>
              </a:solidFill>
              <a:latin typeface="Times New Roman" pitchFamily="18" charset="0"/>
            </a:endParaRPr>
          </a:p>
          <a:p>
            <a:pPr marL="812800" indent="-812800" algn="l"/>
            <a:r>
              <a:rPr lang="pt-BR" altLang="pt-BR" sz="2400" b="1" dirty="0">
                <a:solidFill>
                  <a:schemeClr val="tx1"/>
                </a:solidFill>
                <a:latin typeface="Times New Roman" pitchFamily="18" charset="0"/>
              </a:rPr>
              <a:t>A sempre problemática periodização . . .</a:t>
            </a:r>
          </a:p>
          <a:p>
            <a:pPr marL="812800" indent="-812800" algn="l"/>
            <a:r>
              <a:rPr lang="pt-BR" altLang="pt-BR" sz="2400" b="1" dirty="0">
                <a:solidFill>
                  <a:schemeClr val="tx1"/>
                </a:solidFill>
                <a:latin typeface="Times New Roman" pitchFamily="18" charset="0"/>
              </a:rPr>
              <a:t>	Os 3 domínios		</a:t>
            </a:r>
          </a:p>
          <a:p>
            <a:pPr marL="812800" indent="-812800" algn="l"/>
            <a:r>
              <a:rPr lang="pt-BR" altLang="pt-BR" sz="2400" b="1" dirty="0">
                <a:solidFill>
                  <a:schemeClr val="tx1"/>
                </a:solidFill>
                <a:latin typeface="Times New Roman" pitchFamily="18" charset="0"/>
              </a:rPr>
              <a:t>			</a:t>
            </a:r>
            <a:r>
              <a:rPr lang="pt-BR" altLang="pt-BR" sz="2400" dirty="0">
                <a:solidFill>
                  <a:schemeClr val="tx1"/>
                </a:solidFill>
                <a:latin typeface="Times New Roman" pitchFamily="18" charset="0"/>
              </a:rPr>
              <a:t>ser-saber – </a:t>
            </a:r>
            <a:r>
              <a:rPr lang="pt-BR" altLang="pt-BR" sz="2000" dirty="0">
                <a:solidFill>
                  <a:schemeClr val="tx1"/>
                </a:solidFill>
                <a:latin typeface="Times New Roman" pitchFamily="18" charset="0"/>
              </a:rPr>
              <a:t>HL </a:t>
            </a:r>
            <a:r>
              <a:rPr lang="pt-BR" altLang="pt-BR" sz="1600" dirty="0">
                <a:solidFill>
                  <a:schemeClr val="tx1"/>
                </a:solidFill>
                <a:latin typeface="Times New Roman" pitchFamily="18" charset="0"/>
              </a:rPr>
              <a:t>(1961)</a:t>
            </a:r>
            <a:r>
              <a:rPr lang="pt-BR" altLang="pt-BR" sz="2000" dirty="0">
                <a:solidFill>
                  <a:schemeClr val="tx1"/>
                </a:solidFill>
                <a:latin typeface="Times New Roman" pitchFamily="18" charset="0"/>
              </a:rPr>
              <a:t>, NC, PC, AS</a:t>
            </a:r>
            <a:r>
              <a:rPr lang="pt-BR" altLang="pt-BR" sz="2400" dirty="0">
                <a:solidFill>
                  <a:schemeClr val="tx1"/>
                </a:solidFill>
                <a:latin typeface="Times New Roman" pitchFamily="18" charset="0"/>
              </a:rPr>
              <a:t>  </a:t>
            </a:r>
          </a:p>
          <a:p>
            <a:pPr marL="812800" indent="-812800" algn="l"/>
            <a:r>
              <a:rPr lang="pt-BR" altLang="pt-BR" sz="2400" dirty="0">
                <a:solidFill>
                  <a:schemeClr val="tx1"/>
                </a:solidFill>
                <a:latin typeface="Times New Roman" pitchFamily="18" charset="0"/>
              </a:rPr>
              <a:t>			ser-poder – </a:t>
            </a:r>
            <a:r>
              <a:rPr lang="pt-BR" altLang="pt-BR" sz="2000" dirty="0">
                <a:solidFill>
                  <a:schemeClr val="tx1"/>
                </a:solidFill>
                <a:latin typeface="Times New Roman" pitchFamily="18" charset="0"/>
              </a:rPr>
              <a:t>HL, OD </a:t>
            </a:r>
            <a:r>
              <a:rPr lang="pt-BR" altLang="pt-BR" sz="1600" dirty="0">
                <a:solidFill>
                  <a:schemeClr val="tx1"/>
                </a:solidFill>
                <a:latin typeface="Times New Roman" pitchFamily="18" charset="0"/>
              </a:rPr>
              <a:t>(1970)</a:t>
            </a:r>
            <a:r>
              <a:rPr lang="pt-BR" altLang="pt-BR" sz="2000" dirty="0">
                <a:solidFill>
                  <a:schemeClr val="tx1"/>
                </a:solidFill>
                <a:latin typeface="Times New Roman" pitchFamily="18" charset="0"/>
              </a:rPr>
              <a:t>, VP </a:t>
            </a:r>
            <a:r>
              <a:rPr lang="pt-BR" altLang="pt-BR" sz="1600" dirty="0">
                <a:solidFill>
                  <a:schemeClr val="tx1"/>
                </a:solidFill>
                <a:latin typeface="Times New Roman" pitchFamily="18" charset="0"/>
              </a:rPr>
              <a:t>(1975)</a:t>
            </a:r>
            <a:r>
              <a:rPr lang="pt-BR" altLang="pt-BR" sz="2000" dirty="0">
                <a:solidFill>
                  <a:schemeClr val="tx1"/>
                </a:solidFill>
                <a:latin typeface="Times New Roman" pitchFamily="18" charset="0"/>
              </a:rPr>
              <a:t>      Cursos no </a:t>
            </a:r>
          </a:p>
          <a:p>
            <a:pPr marL="812800" indent="-812800" algn="l"/>
            <a:r>
              <a:rPr lang="pt-BR" altLang="pt-BR" sz="2400" dirty="0">
                <a:solidFill>
                  <a:schemeClr val="tx1"/>
                </a:solidFill>
                <a:latin typeface="Times New Roman" pitchFamily="18" charset="0"/>
              </a:rPr>
              <a:t>			ser-consigo – </a:t>
            </a:r>
            <a:r>
              <a:rPr lang="pt-BR" altLang="pt-BR" sz="2000" dirty="0">
                <a:solidFill>
                  <a:schemeClr val="tx1"/>
                </a:solidFill>
                <a:latin typeface="Times New Roman" pitchFamily="18" charset="0"/>
              </a:rPr>
              <a:t>HL, HS </a:t>
            </a:r>
            <a:r>
              <a:rPr lang="pt-BR" altLang="pt-BR" sz="1600" dirty="0">
                <a:solidFill>
                  <a:schemeClr val="tx1"/>
                </a:solidFill>
                <a:latin typeface="Times New Roman" pitchFamily="18" charset="0"/>
              </a:rPr>
              <a:t>(1976)	             </a:t>
            </a:r>
            <a:r>
              <a:rPr lang="pt-BR" altLang="pt-BR" sz="2000" i="1" dirty="0">
                <a:solidFill>
                  <a:schemeClr val="tx1"/>
                </a:solidFill>
                <a:latin typeface="Times New Roman" pitchFamily="18" charset="0"/>
              </a:rPr>
              <a:t>Collège de France</a:t>
            </a:r>
          </a:p>
        </p:txBody>
      </p:sp>
      <p:pic>
        <p:nvPicPr>
          <p:cNvPr id="1229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9542" y="390396"/>
            <a:ext cx="1700318" cy="490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6" name="Line 8"/>
          <p:cNvSpPr>
            <a:spLocks noChangeShapeType="1"/>
          </p:cNvSpPr>
          <p:nvPr/>
        </p:nvSpPr>
        <p:spPr bwMode="auto">
          <a:xfrm>
            <a:off x="6227763" y="5408945"/>
            <a:ext cx="0" cy="649287"/>
          </a:xfrm>
          <a:prstGeom prst="line">
            <a:avLst/>
          </a:prstGeom>
          <a:noFill/>
          <a:ln w="28575">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5" name="Título 1">
            <a:extLst>
              <a:ext uri="{FF2B5EF4-FFF2-40B4-BE49-F238E27FC236}">
                <a16:creationId xmlns:a16="http://schemas.microsoft.com/office/drawing/2014/main" id="{E0E5DA9A-53D8-4E92-B0B8-D70462000BA2}"/>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6" name="Conector reto 5">
            <a:extLst>
              <a:ext uri="{FF2B5EF4-FFF2-40B4-BE49-F238E27FC236}">
                <a16:creationId xmlns:a16="http://schemas.microsoft.com/office/drawing/2014/main" id="{4727D54E-F60A-4F77-A8F4-CDB5C57B998D}"/>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511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692696"/>
            <a:ext cx="8640960" cy="6048672"/>
          </a:xfrm>
        </p:spPr>
        <p:txBody>
          <a:bodyPr>
            <a:normAutofit fontScale="92500" lnSpcReduction="20000"/>
          </a:bodyPr>
          <a:lstStyle/>
          <a:p>
            <a:r>
              <a:rPr lang="pt-BR" b="1" dirty="0">
                <a:solidFill>
                  <a:srgbClr val="FFFF00"/>
                </a:solidFill>
              </a:rPr>
              <a:t>Sitiando Foucault</a:t>
            </a:r>
          </a:p>
          <a:p>
            <a:endParaRPr lang="pt-BR" sz="1000" b="1" dirty="0">
              <a:solidFill>
                <a:schemeClr val="tx1"/>
              </a:solidFill>
            </a:endParaRPr>
          </a:p>
          <a:p>
            <a:endParaRPr lang="pt-BR" sz="1100" b="1" dirty="0">
              <a:solidFill>
                <a:schemeClr val="tx1"/>
              </a:solidFill>
            </a:endParaRPr>
          </a:p>
          <a:p>
            <a:r>
              <a:rPr lang="pt-BR" sz="2600" b="1" dirty="0">
                <a:solidFill>
                  <a:schemeClr val="tx1"/>
                </a:solidFill>
              </a:rPr>
              <a:t>Para compreender Foucault . . .</a:t>
            </a:r>
          </a:p>
          <a:p>
            <a:endParaRPr lang="pt-BR" sz="1000" dirty="0">
              <a:solidFill>
                <a:schemeClr val="tx1"/>
              </a:solidFill>
            </a:endParaRPr>
          </a:p>
          <a:p>
            <a:r>
              <a:rPr lang="pt-BR" dirty="0">
                <a:solidFill>
                  <a:schemeClr val="tx1"/>
                </a:solidFill>
              </a:rPr>
              <a:t>Foco na </a:t>
            </a:r>
            <a:r>
              <a:rPr lang="pt-BR" b="1" dirty="0">
                <a:solidFill>
                  <a:srgbClr val="FFFF00"/>
                </a:solidFill>
              </a:rPr>
              <a:t>Prática</a:t>
            </a:r>
          </a:p>
          <a:p>
            <a:r>
              <a:rPr lang="pt-BR" dirty="0">
                <a:solidFill>
                  <a:schemeClr val="tx1"/>
                </a:solidFill>
              </a:rPr>
              <a:t>Preocupação com a </a:t>
            </a:r>
            <a:r>
              <a:rPr lang="pt-BR" b="1" dirty="0">
                <a:solidFill>
                  <a:srgbClr val="FFFF00"/>
                </a:solidFill>
              </a:rPr>
              <a:t>Atualidade</a:t>
            </a:r>
          </a:p>
          <a:p>
            <a:r>
              <a:rPr lang="pt-BR" i="1" dirty="0" err="1">
                <a:solidFill>
                  <a:schemeClr val="tx1"/>
                </a:solidFill>
              </a:rPr>
              <a:t>Éthos</a:t>
            </a:r>
            <a:r>
              <a:rPr lang="pt-BR" dirty="0">
                <a:solidFill>
                  <a:schemeClr val="tx1"/>
                </a:solidFill>
              </a:rPr>
              <a:t> da </a:t>
            </a:r>
            <a:r>
              <a:rPr lang="pt-BR" b="1" dirty="0">
                <a:solidFill>
                  <a:srgbClr val="FFFF00"/>
                </a:solidFill>
              </a:rPr>
              <a:t>Suspeita</a:t>
            </a:r>
          </a:p>
          <a:p>
            <a:r>
              <a:rPr lang="pt-BR" i="1" dirty="0">
                <a:solidFill>
                  <a:schemeClr val="tx1"/>
                </a:solidFill>
              </a:rPr>
              <a:t>Éthos</a:t>
            </a:r>
            <a:r>
              <a:rPr lang="pt-BR" dirty="0">
                <a:solidFill>
                  <a:schemeClr val="tx1"/>
                </a:solidFill>
              </a:rPr>
              <a:t> da </a:t>
            </a:r>
            <a:r>
              <a:rPr lang="pt-BR" b="1" dirty="0">
                <a:solidFill>
                  <a:srgbClr val="FFFF00"/>
                </a:solidFill>
              </a:rPr>
              <a:t>Problematização *</a:t>
            </a:r>
          </a:p>
          <a:p>
            <a:r>
              <a:rPr lang="pt-BR" dirty="0">
                <a:solidFill>
                  <a:schemeClr val="tx1"/>
                </a:solidFill>
              </a:rPr>
              <a:t>Abertura para a</a:t>
            </a:r>
            <a:r>
              <a:rPr lang="pt-BR" b="1" dirty="0">
                <a:solidFill>
                  <a:schemeClr val="tx1"/>
                </a:solidFill>
              </a:rPr>
              <a:t> </a:t>
            </a:r>
            <a:r>
              <a:rPr lang="pt-BR" b="1" dirty="0">
                <a:solidFill>
                  <a:srgbClr val="FFFF00"/>
                </a:solidFill>
              </a:rPr>
              <a:t>Mobilidade</a:t>
            </a:r>
          </a:p>
          <a:p>
            <a:r>
              <a:rPr lang="pt-BR" dirty="0">
                <a:solidFill>
                  <a:schemeClr val="tx1"/>
                </a:solidFill>
              </a:rPr>
              <a:t>Capacidade de</a:t>
            </a:r>
            <a:r>
              <a:rPr lang="pt-BR" b="1" dirty="0">
                <a:solidFill>
                  <a:schemeClr val="tx1"/>
                </a:solidFill>
              </a:rPr>
              <a:t> </a:t>
            </a:r>
            <a:r>
              <a:rPr lang="pt-BR" b="1" dirty="0">
                <a:solidFill>
                  <a:srgbClr val="FFFF00"/>
                </a:solidFill>
              </a:rPr>
              <a:t>Torsão</a:t>
            </a:r>
          </a:p>
          <a:p>
            <a:r>
              <a:rPr lang="pt-BR" dirty="0">
                <a:solidFill>
                  <a:schemeClr val="tx1"/>
                </a:solidFill>
              </a:rPr>
              <a:t>Coragem para a</a:t>
            </a:r>
            <a:r>
              <a:rPr lang="pt-BR" b="1" dirty="0">
                <a:solidFill>
                  <a:schemeClr val="tx1"/>
                </a:solidFill>
              </a:rPr>
              <a:t> </a:t>
            </a:r>
            <a:r>
              <a:rPr lang="pt-BR" b="1" dirty="0">
                <a:solidFill>
                  <a:srgbClr val="FFFF00"/>
                </a:solidFill>
              </a:rPr>
              <a:t>Transgressão</a:t>
            </a:r>
          </a:p>
          <a:p>
            <a:r>
              <a:rPr lang="pt-BR" dirty="0">
                <a:solidFill>
                  <a:schemeClr val="tx1"/>
                </a:solidFill>
              </a:rPr>
              <a:t>Prazer pela</a:t>
            </a:r>
            <a:r>
              <a:rPr lang="pt-BR" b="1" dirty="0">
                <a:solidFill>
                  <a:schemeClr val="tx1"/>
                </a:solidFill>
              </a:rPr>
              <a:t> </a:t>
            </a:r>
            <a:r>
              <a:rPr lang="pt-BR" b="1" dirty="0">
                <a:solidFill>
                  <a:srgbClr val="FFFF00"/>
                </a:solidFill>
              </a:rPr>
              <a:t>(</a:t>
            </a:r>
            <a:r>
              <a:rPr lang="pt-BR" b="1" dirty="0" err="1">
                <a:solidFill>
                  <a:srgbClr val="FFFF00"/>
                </a:solidFill>
              </a:rPr>
              <a:t>Trans</a:t>
            </a:r>
            <a:r>
              <a:rPr lang="pt-BR" b="1" dirty="0">
                <a:solidFill>
                  <a:srgbClr val="FFFF00"/>
                </a:solidFill>
              </a:rPr>
              <a:t>)formação</a:t>
            </a:r>
          </a:p>
          <a:p>
            <a:endParaRPr lang="pt-BR" sz="1100" b="1" dirty="0">
              <a:solidFill>
                <a:srgbClr val="FFFF00"/>
              </a:solidFill>
            </a:endParaRPr>
          </a:p>
          <a:p>
            <a:endParaRPr lang="pt-BR" sz="1100" b="1" dirty="0">
              <a:solidFill>
                <a:srgbClr val="FFFF00"/>
              </a:solidFill>
            </a:endParaRPr>
          </a:p>
          <a:p>
            <a:r>
              <a:rPr lang="pt-BR" sz="3000" b="1" dirty="0">
                <a:solidFill>
                  <a:srgbClr val="FFFF00"/>
                </a:solidFill>
              </a:rPr>
              <a:t>*</a:t>
            </a:r>
            <a:r>
              <a:rPr lang="pt-BR" sz="2600" dirty="0"/>
              <a:t>  </a:t>
            </a:r>
            <a:r>
              <a:rPr lang="pt-BR" sz="2200" dirty="0"/>
              <a:t>Os </a:t>
            </a:r>
            <a:r>
              <a:rPr lang="pt-BR" sz="2200" dirty="0">
                <a:solidFill>
                  <a:srgbClr val="FFFF00"/>
                </a:solidFill>
              </a:rPr>
              <a:t>problemas</a:t>
            </a:r>
            <a:r>
              <a:rPr lang="pt-BR" sz="2200" dirty="0"/>
              <a:t> não existem num </a:t>
            </a:r>
            <a:r>
              <a:rPr lang="pt-BR" sz="2200" i="1" dirty="0">
                <a:solidFill>
                  <a:srgbClr val="FFFF00"/>
                </a:solidFill>
              </a:rPr>
              <a:t>armazém de ideias</a:t>
            </a:r>
            <a:r>
              <a:rPr lang="pt-BR" sz="2200" dirty="0"/>
              <a:t>; os problemas são criados na própria </a:t>
            </a:r>
            <a:r>
              <a:rPr lang="pt-BR" sz="2200" b="1" i="1" dirty="0">
                <a:solidFill>
                  <a:srgbClr val="FFFF00"/>
                </a:solidFill>
              </a:rPr>
              <a:t>ação de problematizar</a:t>
            </a:r>
            <a:r>
              <a:rPr lang="pt-BR" sz="2200" dirty="0"/>
              <a:t>.</a:t>
            </a:r>
          </a:p>
        </p:txBody>
      </p:sp>
      <p:sp>
        <p:nvSpPr>
          <p:cNvPr id="4" name="Título 1">
            <a:extLst>
              <a:ext uri="{FF2B5EF4-FFF2-40B4-BE49-F238E27FC236}">
                <a16:creationId xmlns:a16="http://schemas.microsoft.com/office/drawing/2014/main" id="{08822252-5FB4-46B4-93DD-DE44A9467378}"/>
              </a:ext>
            </a:extLst>
          </p:cNvPr>
          <p:cNvSpPr>
            <a:spLocks noGrp="1"/>
          </p:cNvSpPr>
          <p:nvPr>
            <p:ph type="ctrTitle"/>
          </p:nvPr>
        </p:nvSpPr>
        <p:spPr>
          <a:xfrm>
            <a:off x="685800" y="116632"/>
            <a:ext cx="7772400" cy="578495"/>
          </a:xfrm>
        </p:spPr>
        <p:txBody>
          <a:bodyPr/>
          <a:lstStyle/>
          <a:p>
            <a:r>
              <a:rPr lang="pt-BR" sz="2400" dirty="0"/>
              <a:t>Na Serra com Foucault</a:t>
            </a:r>
          </a:p>
        </p:txBody>
      </p:sp>
      <p:cxnSp>
        <p:nvCxnSpPr>
          <p:cNvPr id="5" name="Conector reto 4">
            <a:extLst>
              <a:ext uri="{FF2B5EF4-FFF2-40B4-BE49-F238E27FC236}">
                <a16:creationId xmlns:a16="http://schemas.microsoft.com/office/drawing/2014/main" id="{F099C3F5-CD6C-472C-927D-816B1D17CFB1}"/>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762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836712"/>
            <a:ext cx="8640960" cy="5688632"/>
          </a:xfrm>
        </p:spPr>
        <p:txBody>
          <a:bodyPr/>
          <a:lstStyle/>
          <a:p>
            <a:r>
              <a:rPr lang="pt-BR" b="1" dirty="0">
                <a:solidFill>
                  <a:srgbClr val="FFFF00"/>
                </a:solidFill>
              </a:rPr>
              <a:t>O Objetivo de Foucault</a:t>
            </a:r>
          </a:p>
          <a:p>
            <a:endParaRPr lang="pt-BR" sz="1000" dirty="0"/>
          </a:p>
          <a:p>
            <a:endParaRPr lang="pt-BR" sz="1000" dirty="0"/>
          </a:p>
          <a:p>
            <a:endParaRPr lang="pt-BR" sz="1000" dirty="0"/>
          </a:p>
          <a:p>
            <a:r>
              <a:rPr lang="pt-BR" sz="3600" dirty="0"/>
              <a:t>“Meu objetivo foi ciar uma história dos diferentes modos pelos quais, em nossa cultura, os seres humanos tornaram-se sujeitos. [...] é o sujeito que constitui o tema geral de minha pesquisa.”</a:t>
            </a:r>
          </a:p>
          <a:p>
            <a:pPr algn="r"/>
            <a:endParaRPr lang="pt-BR" sz="1000" dirty="0">
              <a:solidFill>
                <a:schemeClr val="tx1">
                  <a:lumMod val="75000"/>
                </a:schemeClr>
              </a:solidFill>
            </a:endParaRPr>
          </a:p>
          <a:p>
            <a:pPr algn="r"/>
            <a:r>
              <a:rPr lang="pt-BR" sz="2000" dirty="0">
                <a:solidFill>
                  <a:schemeClr val="tx1">
                    <a:lumMod val="75000"/>
                  </a:schemeClr>
                </a:solidFill>
              </a:rPr>
              <a:t>(Michel Foucault. </a:t>
            </a:r>
            <a:r>
              <a:rPr lang="pt-BR" sz="2000" i="1" dirty="0">
                <a:solidFill>
                  <a:schemeClr val="tx1">
                    <a:lumMod val="75000"/>
                  </a:schemeClr>
                </a:solidFill>
              </a:rPr>
              <a:t>O sujeito e o poder</a:t>
            </a:r>
            <a:r>
              <a:rPr lang="pt-BR" sz="2000" dirty="0">
                <a:solidFill>
                  <a:schemeClr val="tx1">
                    <a:lumMod val="75000"/>
                  </a:schemeClr>
                </a:solidFill>
              </a:rPr>
              <a:t>, p. 231-232)</a:t>
            </a:r>
          </a:p>
          <a:p>
            <a:pPr algn="r"/>
            <a:endParaRPr lang="pt-BR" sz="2000" dirty="0">
              <a:solidFill>
                <a:schemeClr val="tx1">
                  <a:lumMod val="75000"/>
                </a:schemeClr>
              </a:solidFill>
            </a:endParaRPr>
          </a:p>
          <a:p>
            <a:pPr algn="l"/>
            <a:endParaRPr lang="pt-BR" dirty="0">
              <a:solidFill>
                <a:schemeClr val="tx1">
                  <a:lumMod val="75000"/>
                </a:schemeClr>
              </a:solidFill>
            </a:endParaRPr>
          </a:p>
        </p:txBody>
      </p:sp>
      <p:sp>
        <p:nvSpPr>
          <p:cNvPr id="4" name="Título 1">
            <a:extLst>
              <a:ext uri="{FF2B5EF4-FFF2-40B4-BE49-F238E27FC236}">
                <a16:creationId xmlns:a16="http://schemas.microsoft.com/office/drawing/2014/main" id="{D658353C-67A3-45B3-A362-F86D782FCE83}"/>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5" name="Conector reto 4">
            <a:extLst>
              <a:ext uri="{FF2B5EF4-FFF2-40B4-BE49-F238E27FC236}">
                <a16:creationId xmlns:a16="http://schemas.microsoft.com/office/drawing/2014/main" id="{BD5B9E12-C80B-4108-BD8D-86DCE4D7FF40}"/>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419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0825" y="908050"/>
            <a:ext cx="8642350" cy="5400675"/>
          </a:xfrm>
        </p:spPr>
        <p:txBody>
          <a:bodyPr rtlCol="0">
            <a:normAutofit/>
          </a:bodyPr>
          <a:lstStyle/>
          <a:p>
            <a:pPr fontAlgn="auto">
              <a:spcAft>
                <a:spcPts val="0"/>
              </a:spcAft>
              <a:defRPr/>
            </a:pPr>
            <a:endParaRPr lang="pt-BR" sz="1200" b="1" dirty="0">
              <a:solidFill>
                <a:schemeClr val="tx1"/>
              </a:solidFill>
            </a:endParaRPr>
          </a:p>
          <a:p>
            <a:pPr fontAlgn="auto">
              <a:spcAft>
                <a:spcPts val="0"/>
              </a:spcAft>
              <a:defRPr/>
            </a:pPr>
            <a:endParaRPr lang="pt-BR" sz="1200" b="1" dirty="0">
              <a:solidFill>
                <a:schemeClr val="tx1"/>
              </a:solidFill>
            </a:endParaRPr>
          </a:p>
          <a:p>
            <a:pPr fontAlgn="auto">
              <a:spcAft>
                <a:spcPts val="0"/>
              </a:spcAft>
              <a:defRPr/>
            </a:pPr>
            <a:endParaRPr lang="pt-BR" sz="1200" b="1" dirty="0">
              <a:solidFill>
                <a:schemeClr val="tx1"/>
              </a:solidFill>
            </a:endParaRPr>
          </a:p>
          <a:p>
            <a:pPr marL="812800" indent="-812800" fontAlgn="auto">
              <a:spcAft>
                <a:spcPts val="0"/>
              </a:spcAft>
              <a:defRPr/>
            </a:pPr>
            <a:endParaRPr lang="pt-BR" sz="2800" b="1" dirty="0">
              <a:solidFill>
                <a:schemeClr val="tx1"/>
              </a:solidFill>
              <a:latin typeface="Arial" pitchFamily="34" charset="0"/>
              <a:cs typeface="Arial" pitchFamily="34" charset="0"/>
            </a:endParaRPr>
          </a:p>
          <a:p>
            <a:pPr fontAlgn="auto">
              <a:spcAft>
                <a:spcPts val="0"/>
              </a:spcAft>
              <a:defRPr/>
            </a:pPr>
            <a:endParaRPr lang="pt-BR" dirty="0"/>
          </a:p>
        </p:txBody>
      </p:sp>
      <p:sp>
        <p:nvSpPr>
          <p:cNvPr id="6" name="Rectangle 3"/>
          <p:cNvSpPr txBox="1">
            <a:spLocks noChangeArrowheads="1"/>
          </p:cNvSpPr>
          <p:nvPr/>
        </p:nvSpPr>
        <p:spPr>
          <a:xfrm>
            <a:off x="241300" y="836712"/>
            <a:ext cx="8656638" cy="5091112"/>
          </a:xfrm>
          <a:prstGeom prst="rect">
            <a:avLst/>
          </a:prstGeom>
        </p:spPr>
        <p:txBody>
          <a:bodyPr>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12800" indent="-812800" algn="l" fontAlgn="auto">
              <a:spcAft>
                <a:spcPts val="0"/>
              </a:spcAft>
              <a:defRPr/>
            </a:pPr>
            <a:endParaRPr lang="pt-BR" sz="800" b="1" dirty="0">
              <a:latin typeface="Times New Roman" pitchFamily="18" charset="0"/>
            </a:endParaRPr>
          </a:p>
          <a:p>
            <a:pPr marL="812800" indent="-812800" algn="l" fontAlgn="auto">
              <a:spcAft>
                <a:spcPts val="0"/>
              </a:spcAft>
              <a:defRPr/>
            </a:pPr>
            <a:endParaRPr lang="pt-BR" sz="1000" b="1" dirty="0"/>
          </a:p>
          <a:p>
            <a:pPr algn="l" fontAlgn="auto">
              <a:spcAft>
                <a:spcPts val="0"/>
              </a:spcAft>
              <a:defRPr/>
            </a:pPr>
            <a:endParaRPr lang="pt-BR" sz="1000" b="1" dirty="0"/>
          </a:p>
          <a:p>
            <a:pPr algn="l" fontAlgn="auto">
              <a:spcAft>
                <a:spcPts val="0"/>
              </a:spcAft>
              <a:defRPr/>
            </a:pPr>
            <a:r>
              <a:rPr lang="pt-BR" sz="2400" b="1" dirty="0">
                <a:solidFill>
                  <a:schemeClr val="accent4"/>
                </a:solidFill>
              </a:rPr>
              <a:t>    </a:t>
            </a:r>
            <a:r>
              <a:rPr lang="pt-BR" sz="2400" b="1" dirty="0">
                <a:solidFill>
                  <a:schemeClr val="tx1"/>
                </a:solidFill>
              </a:rPr>
              <a:t>- A sempre problemática periodização . Mesmo assim . . .</a:t>
            </a:r>
          </a:p>
          <a:p>
            <a:pPr marL="812800" indent="-812800" algn="l" fontAlgn="auto">
              <a:spcAft>
                <a:spcPts val="0"/>
              </a:spcAft>
              <a:defRPr/>
            </a:pPr>
            <a:r>
              <a:rPr lang="pt-BR" sz="800" b="1" dirty="0">
                <a:solidFill>
                  <a:schemeClr val="tx1"/>
                </a:solidFill>
              </a:rPr>
              <a:t>	</a:t>
            </a:r>
            <a:r>
              <a:rPr lang="pt-BR" sz="2400" b="1" dirty="0">
                <a:solidFill>
                  <a:schemeClr val="tx1"/>
                </a:solidFill>
              </a:rPr>
              <a:t>    		Os 3 domínios:</a:t>
            </a:r>
          </a:p>
          <a:p>
            <a:pPr marL="812800" indent="-812800" algn="l" fontAlgn="auto">
              <a:spcAft>
                <a:spcPts val="0"/>
              </a:spcAft>
              <a:defRPr/>
            </a:pPr>
            <a:endParaRPr lang="pt-BR" sz="1000" b="1" dirty="0">
              <a:solidFill>
                <a:schemeClr val="tx1"/>
              </a:solidFill>
            </a:endParaRPr>
          </a:p>
          <a:p>
            <a:pPr marL="812800" indent="-812800" algn="l" fontAlgn="auto">
              <a:spcAft>
                <a:spcPts val="0"/>
              </a:spcAft>
              <a:defRPr/>
            </a:pPr>
            <a:r>
              <a:rPr lang="pt-BR" sz="2400" b="1" dirty="0">
                <a:solidFill>
                  <a:schemeClr val="tx1"/>
                </a:solidFill>
              </a:rPr>
              <a:t>     ser-saber</a:t>
            </a:r>
            <a:r>
              <a:rPr lang="pt-BR" sz="2400" dirty="0">
                <a:solidFill>
                  <a:schemeClr val="tx1"/>
                </a:solidFill>
              </a:rPr>
              <a:t> – </a:t>
            </a:r>
            <a:r>
              <a:rPr lang="pt-BR" sz="2000" dirty="0">
                <a:solidFill>
                  <a:schemeClr val="tx1"/>
                </a:solidFill>
              </a:rPr>
              <a:t>HL (1961), NC, PC, AS</a:t>
            </a:r>
          </a:p>
          <a:p>
            <a:pPr marL="812800" indent="-812800" algn="l" fontAlgn="auto">
              <a:spcAft>
                <a:spcPts val="0"/>
              </a:spcAft>
              <a:defRPr/>
            </a:pPr>
            <a:r>
              <a:rPr lang="pt-BR" sz="2400" dirty="0">
                <a:solidFill>
                  <a:schemeClr val="tx1"/>
                </a:solidFill>
              </a:rPr>
              <a:t>							</a:t>
            </a:r>
            <a:r>
              <a:rPr lang="pt-BR" sz="2400" b="1" dirty="0">
                <a:solidFill>
                  <a:schemeClr val="tx1"/>
                </a:solidFill>
              </a:rPr>
              <a:t>arqueologia</a:t>
            </a:r>
          </a:p>
          <a:p>
            <a:pPr marL="812800" indent="-812800" algn="l" fontAlgn="auto">
              <a:spcAft>
                <a:spcPts val="0"/>
              </a:spcAft>
              <a:defRPr/>
            </a:pPr>
            <a:endParaRPr lang="pt-BR" sz="1400" dirty="0">
              <a:solidFill>
                <a:schemeClr val="tx1"/>
              </a:solidFill>
            </a:endParaRPr>
          </a:p>
          <a:p>
            <a:pPr marL="812800" indent="-812800" algn="l" fontAlgn="auto">
              <a:spcAft>
                <a:spcPts val="0"/>
              </a:spcAft>
              <a:defRPr/>
            </a:pPr>
            <a:r>
              <a:rPr lang="pt-BR" sz="2400" b="1" dirty="0">
                <a:solidFill>
                  <a:schemeClr val="tx1"/>
                </a:solidFill>
              </a:rPr>
              <a:t>     ser-poder</a:t>
            </a:r>
            <a:r>
              <a:rPr lang="pt-BR" sz="2400" dirty="0">
                <a:solidFill>
                  <a:schemeClr val="tx1"/>
                </a:solidFill>
              </a:rPr>
              <a:t> – </a:t>
            </a:r>
            <a:r>
              <a:rPr lang="pt-BR" sz="2000" dirty="0">
                <a:solidFill>
                  <a:schemeClr val="tx1"/>
                </a:solidFill>
              </a:rPr>
              <a:t>HL, OD (1970), VP (1975)  e os Cursos no </a:t>
            </a:r>
            <a:r>
              <a:rPr lang="pt-BR" sz="2000" i="1" dirty="0">
                <a:solidFill>
                  <a:schemeClr val="tx1"/>
                </a:solidFill>
              </a:rPr>
              <a:t>Col. de France</a:t>
            </a:r>
          </a:p>
          <a:p>
            <a:pPr marL="812800" indent="-812800" algn="l" fontAlgn="auto">
              <a:spcAft>
                <a:spcPts val="0"/>
              </a:spcAft>
              <a:defRPr/>
            </a:pPr>
            <a:r>
              <a:rPr lang="pt-BR" sz="2400" dirty="0">
                <a:solidFill>
                  <a:schemeClr val="tx1"/>
                </a:solidFill>
              </a:rPr>
              <a:t>							</a:t>
            </a:r>
            <a:r>
              <a:rPr lang="pt-BR" sz="2400" b="1" dirty="0">
                <a:solidFill>
                  <a:schemeClr val="tx1"/>
                </a:solidFill>
              </a:rPr>
              <a:t>genealogia</a:t>
            </a:r>
          </a:p>
          <a:p>
            <a:pPr marL="812800" indent="-812800" algn="l" fontAlgn="auto">
              <a:spcAft>
                <a:spcPts val="0"/>
              </a:spcAft>
              <a:defRPr/>
            </a:pPr>
            <a:endParaRPr lang="pt-BR" sz="1400" i="1" dirty="0">
              <a:solidFill>
                <a:schemeClr val="tx1"/>
              </a:solidFill>
            </a:endParaRPr>
          </a:p>
          <a:p>
            <a:pPr marL="812800" indent="-812800" algn="l" fontAlgn="auto">
              <a:spcAft>
                <a:spcPts val="0"/>
              </a:spcAft>
              <a:defRPr/>
            </a:pPr>
            <a:r>
              <a:rPr lang="pt-BR" sz="2400" b="1" dirty="0">
                <a:solidFill>
                  <a:schemeClr val="tx1"/>
                </a:solidFill>
              </a:rPr>
              <a:t>     ser-consigo</a:t>
            </a:r>
            <a:r>
              <a:rPr lang="pt-BR" sz="2400" dirty="0">
                <a:solidFill>
                  <a:schemeClr val="tx1"/>
                </a:solidFill>
              </a:rPr>
              <a:t> – </a:t>
            </a:r>
            <a:r>
              <a:rPr lang="pt-BR" sz="2000" dirty="0">
                <a:solidFill>
                  <a:schemeClr val="tx1"/>
                </a:solidFill>
              </a:rPr>
              <a:t>HL, HS (1976 a 1984)</a:t>
            </a:r>
          </a:p>
          <a:p>
            <a:pPr marL="812800" indent="-812800" algn="l" fontAlgn="auto">
              <a:spcAft>
                <a:spcPts val="0"/>
              </a:spcAft>
              <a:defRPr/>
            </a:pPr>
            <a:r>
              <a:rPr lang="pt-BR" sz="2400" dirty="0">
                <a:solidFill>
                  <a:schemeClr val="tx1"/>
                </a:solidFill>
              </a:rPr>
              <a:t>							</a:t>
            </a:r>
            <a:r>
              <a:rPr lang="pt-BR" sz="2400" b="1" dirty="0">
                <a:solidFill>
                  <a:schemeClr val="tx1"/>
                </a:solidFill>
              </a:rPr>
              <a:t>arqueogenealogia</a:t>
            </a:r>
          </a:p>
        </p:txBody>
      </p:sp>
      <p:sp>
        <p:nvSpPr>
          <p:cNvPr id="8199" name="Retângulo 1"/>
          <p:cNvSpPr>
            <a:spLocks noChangeArrowheads="1"/>
          </p:cNvSpPr>
          <p:nvPr/>
        </p:nvSpPr>
        <p:spPr bwMode="auto">
          <a:xfrm>
            <a:off x="1914086" y="739401"/>
            <a:ext cx="53105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12800" indent="-8128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t-BR" altLang="pt-BR" sz="3200" b="1" dirty="0">
                <a:solidFill>
                  <a:srgbClr val="FFFF00"/>
                </a:solidFill>
              </a:rPr>
              <a:t>Os 3 domínios foucaultianos</a:t>
            </a:r>
          </a:p>
        </p:txBody>
      </p:sp>
      <p:cxnSp>
        <p:nvCxnSpPr>
          <p:cNvPr id="9" name="Conector reto 8"/>
          <p:cNvCxnSpPr/>
          <p:nvPr/>
        </p:nvCxnSpPr>
        <p:spPr>
          <a:xfrm>
            <a:off x="255588" y="3457575"/>
            <a:ext cx="86248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a:off x="263525" y="4600575"/>
            <a:ext cx="8623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255588" y="2390775"/>
            <a:ext cx="86248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to 11"/>
          <p:cNvCxnSpPr/>
          <p:nvPr/>
        </p:nvCxnSpPr>
        <p:spPr>
          <a:xfrm flipH="1">
            <a:off x="255588" y="2371725"/>
            <a:ext cx="0" cy="338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flipV="1">
            <a:off x="8880475" y="2400300"/>
            <a:ext cx="0" cy="33893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255588" y="5748338"/>
            <a:ext cx="86248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ítulo 1">
            <a:extLst>
              <a:ext uri="{FF2B5EF4-FFF2-40B4-BE49-F238E27FC236}">
                <a16:creationId xmlns:a16="http://schemas.microsoft.com/office/drawing/2014/main" id="{1CB23FD7-5726-41DB-B49D-A97F8DF7E838}"/>
              </a:ext>
            </a:extLst>
          </p:cNvPr>
          <p:cNvSpPr>
            <a:spLocks noGrp="1"/>
          </p:cNvSpPr>
          <p:nvPr>
            <p:ph type="ctrTitle"/>
          </p:nvPr>
        </p:nvSpPr>
        <p:spPr>
          <a:xfrm>
            <a:off x="685800" y="116632"/>
            <a:ext cx="7772400" cy="578495"/>
          </a:xfrm>
        </p:spPr>
        <p:txBody>
          <a:bodyPr/>
          <a:lstStyle/>
          <a:p>
            <a:r>
              <a:rPr lang="pt-BR" sz="2400" dirty="0"/>
              <a:t>Na Serra com Foucault</a:t>
            </a:r>
          </a:p>
        </p:txBody>
      </p:sp>
      <p:cxnSp>
        <p:nvCxnSpPr>
          <p:cNvPr id="16" name="Conector reto 15">
            <a:extLst>
              <a:ext uri="{FF2B5EF4-FFF2-40B4-BE49-F238E27FC236}">
                <a16:creationId xmlns:a16="http://schemas.microsoft.com/office/drawing/2014/main" id="{8E0DBACF-3E46-4122-B514-AE4016ECD68C}"/>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280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836712"/>
            <a:ext cx="8640960" cy="5760640"/>
          </a:xfrm>
        </p:spPr>
        <p:txBody>
          <a:bodyPr/>
          <a:lstStyle/>
          <a:p>
            <a:r>
              <a:rPr lang="pt-BR" b="1" dirty="0">
                <a:solidFill>
                  <a:srgbClr val="FFFF00"/>
                </a:solidFill>
              </a:rPr>
              <a:t>Foucault como pensador do presente</a:t>
            </a:r>
          </a:p>
          <a:p>
            <a:endParaRPr lang="pt-BR" sz="1000" b="1" dirty="0"/>
          </a:p>
          <a:p>
            <a:pPr marL="342900" indent="-342900">
              <a:lnSpc>
                <a:spcPts val="2000"/>
              </a:lnSpc>
              <a:spcBef>
                <a:spcPts val="600"/>
              </a:spcBef>
              <a:buClr>
                <a:srgbClr val="FFFF00"/>
              </a:buClr>
              <a:buFont typeface="Arial" panose="020B0604020202020204" pitchFamily="34" charset="0"/>
              <a:buChar char="•"/>
            </a:pPr>
            <a:r>
              <a:rPr lang="pt-BR" sz="2400" b="1" dirty="0">
                <a:solidFill>
                  <a:schemeClr val="tx1"/>
                </a:solidFill>
              </a:rPr>
              <a:t>Prática</a:t>
            </a:r>
          </a:p>
          <a:p>
            <a:pPr marL="342900" indent="-342900">
              <a:lnSpc>
                <a:spcPts val="2000"/>
              </a:lnSpc>
              <a:spcBef>
                <a:spcPts val="600"/>
              </a:spcBef>
              <a:buClr>
                <a:srgbClr val="FFFF00"/>
              </a:buClr>
              <a:buFont typeface="Arial" panose="020B0604020202020204" pitchFamily="34" charset="0"/>
              <a:buChar char="•"/>
            </a:pPr>
            <a:r>
              <a:rPr lang="pt-BR" sz="2400" b="1" dirty="0">
                <a:solidFill>
                  <a:schemeClr val="tx1"/>
                </a:solidFill>
              </a:rPr>
              <a:t>Atualidade – sempre o Presente</a:t>
            </a:r>
          </a:p>
          <a:p>
            <a:pPr marL="342900" indent="-342900">
              <a:lnSpc>
                <a:spcPts val="2000"/>
              </a:lnSpc>
              <a:spcBef>
                <a:spcPts val="600"/>
              </a:spcBef>
              <a:buClr>
                <a:srgbClr val="FFFF00"/>
              </a:buClr>
              <a:buFont typeface="Arial" panose="020B0604020202020204" pitchFamily="34" charset="0"/>
              <a:buChar char="•"/>
            </a:pPr>
            <a:r>
              <a:rPr lang="pt-BR" sz="2400" b="1" dirty="0">
                <a:solidFill>
                  <a:schemeClr val="tx1"/>
                </a:solidFill>
              </a:rPr>
              <a:t>Suspeita</a:t>
            </a:r>
          </a:p>
          <a:p>
            <a:pPr marL="342900" indent="-342900">
              <a:lnSpc>
                <a:spcPts val="2000"/>
              </a:lnSpc>
              <a:spcBef>
                <a:spcPts val="600"/>
              </a:spcBef>
              <a:buClr>
                <a:srgbClr val="FFFF00"/>
              </a:buClr>
              <a:buFont typeface="Arial" panose="020B0604020202020204" pitchFamily="34" charset="0"/>
              <a:buChar char="•"/>
            </a:pPr>
            <a:r>
              <a:rPr lang="pt-BR" sz="2400" b="1" dirty="0">
                <a:solidFill>
                  <a:schemeClr val="tx1"/>
                </a:solidFill>
              </a:rPr>
              <a:t>Mobilidade</a:t>
            </a:r>
          </a:p>
          <a:p>
            <a:pPr marL="342900" indent="-342900">
              <a:lnSpc>
                <a:spcPts val="2000"/>
              </a:lnSpc>
              <a:spcBef>
                <a:spcPts val="600"/>
              </a:spcBef>
              <a:buClr>
                <a:srgbClr val="FFFF00"/>
              </a:buClr>
              <a:buFont typeface="Arial" panose="020B0604020202020204" pitchFamily="34" charset="0"/>
              <a:buChar char="•"/>
            </a:pPr>
            <a:r>
              <a:rPr lang="pt-BR" sz="2400" b="1" dirty="0">
                <a:solidFill>
                  <a:schemeClr val="tx1"/>
                </a:solidFill>
              </a:rPr>
              <a:t>Torsão</a:t>
            </a:r>
          </a:p>
          <a:p>
            <a:pPr marL="342900" indent="-342900">
              <a:lnSpc>
                <a:spcPts val="2000"/>
              </a:lnSpc>
              <a:spcBef>
                <a:spcPts val="600"/>
              </a:spcBef>
              <a:buClr>
                <a:srgbClr val="FFFF00"/>
              </a:buClr>
              <a:buFont typeface="Arial" panose="020B0604020202020204" pitchFamily="34" charset="0"/>
              <a:buChar char="•"/>
            </a:pPr>
            <a:r>
              <a:rPr lang="pt-BR" sz="2400" b="1" dirty="0">
                <a:solidFill>
                  <a:schemeClr val="tx1"/>
                </a:solidFill>
              </a:rPr>
              <a:t>Problematização</a:t>
            </a:r>
          </a:p>
          <a:p>
            <a:pPr marL="342900" indent="-342900">
              <a:lnSpc>
                <a:spcPts val="2000"/>
              </a:lnSpc>
              <a:spcBef>
                <a:spcPts val="600"/>
              </a:spcBef>
              <a:buClr>
                <a:srgbClr val="FFFF00"/>
              </a:buClr>
              <a:buFont typeface="Arial" panose="020B0604020202020204" pitchFamily="34" charset="0"/>
              <a:buChar char="•"/>
            </a:pPr>
            <a:r>
              <a:rPr lang="pt-BR" sz="2400" b="1" dirty="0">
                <a:solidFill>
                  <a:schemeClr val="tx1"/>
                </a:solidFill>
              </a:rPr>
              <a:t>Transgressão</a:t>
            </a:r>
          </a:p>
          <a:p>
            <a:pPr marL="342900" indent="-342900">
              <a:lnSpc>
                <a:spcPts val="2000"/>
              </a:lnSpc>
              <a:spcBef>
                <a:spcPts val="600"/>
              </a:spcBef>
              <a:buClr>
                <a:srgbClr val="FFFF00"/>
              </a:buClr>
              <a:buFont typeface="Arial" panose="020B0604020202020204" pitchFamily="34" charset="0"/>
              <a:buChar char="•"/>
            </a:pPr>
            <a:r>
              <a:rPr lang="pt-BR" sz="2400" b="1" dirty="0">
                <a:solidFill>
                  <a:schemeClr val="tx1"/>
                </a:solidFill>
              </a:rPr>
              <a:t>(</a:t>
            </a:r>
            <a:r>
              <a:rPr lang="pt-BR" sz="2400" b="1" dirty="0" err="1">
                <a:solidFill>
                  <a:schemeClr val="tx1"/>
                </a:solidFill>
              </a:rPr>
              <a:t>Trans</a:t>
            </a:r>
            <a:r>
              <a:rPr lang="pt-BR" sz="2400" b="1" dirty="0">
                <a:solidFill>
                  <a:schemeClr val="tx1"/>
                </a:solidFill>
              </a:rPr>
              <a:t>)formação</a:t>
            </a:r>
          </a:p>
          <a:p>
            <a:endParaRPr lang="pt-BR" sz="800" dirty="0"/>
          </a:p>
          <a:p>
            <a:endParaRPr lang="pt-BR" sz="800" dirty="0"/>
          </a:p>
          <a:p>
            <a:endParaRPr lang="pt-BR" sz="800" dirty="0"/>
          </a:p>
          <a:p>
            <a:endParaRPr lang="pt-BR" sz="800" dirty="0"/>
          </a:p>
          <a:p>
            <a:r>
              <a:rPr lang="pt-BR" b="1" dirty="0">
                <a:solidFill>
                  <a:srgbClr val="FFFF00"/>
                </a:solidFill>
              </a:rPr>
              <a:t>Foucault como provedor de ferramentas</a:t>
            </a:r>
          </a:p>
          <a:p>
            <a:endParaRPr lang="pt-BR" sz="800" dirty="0">
              <a:solidFill>
                <a:srgbClr val="FFFF00"/>
              </a:solidFill>
            </a:endParaRPr>
          </a:p>
          <a:p>
            <a:pPr marL="342900" indent="-342900">
              <a:buClr>
                <a:srgbClr val="FFFF00"/>
              </a:buClr>
              <a:buFont typeface="Arial" panose="020B0604020202020204" pitchFamily="34" charset="0"/>
              <a:buChar char="•"/>
            </a:pPr>
            <a:r>
              <a:rPr lang="pt-BR" sz="2400" b="1" dirty="0"/>
              <a:t>Pensar a marteladas (Nietzsche)</a:t>
            </a:r>
          </a:p>
          <a:p>
            <a:pPr marL="342900" indent="-342900">
              <a:buClr>
                <a:srgbClr val="FFFF00"/>
              </a:buClr>
              <a:buFont typeface="Arial" panose="020B0604020202020204" pitchFamily="34" charset="0"/>
              <a:buChar char="•"/>
            </a:pPr>
            <a:r>
              <a:rPr lang="pt-BR" sz="2400" b="1" dirty="0"/>
              <a:t>A escolha da(s) ferramenta(s)</a:t>
            </a:r>
          </a:p>
        </p:txBody>
      </p:sp>
      <p:cxnSp>
        <p:nvCxnSpPr>
          <p:cNvPr id="8" name="Conector reto 7"/>
          <p:cNvCxnSpPr/>
          <p:nvPr/>
        </p:nvCxnSpPr>
        <p:spPr>
          <a:xfrm>
            <a:off x="3131840" y="4509120"/>
            <a:ext cx="288032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Título 1">
            <a:extLst>
              <a:ext uri="{FF2B5EF4-FFF2-40B4-BE49-F238E27FC236}">
                <a16:creationId xmlns:a16="http://schemas.microsoft.com/office/drawing/2014/main" id="{03E74D1C-E5BE-43C4-B940-504D0AEFA77C}"/>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5" name="Conector reto 4">
            <a:extLst>
              <a:ext uri="{FF2B5EF4-FFF2-40B4-BE49-F238E27FC236}">
                <a16:creationId xmlns:a16="http://schemas.microsoft.com/office/drawing/2014/main" id="{15D3D87B-CDE0-4DF5-AC19-63013E3F7B55}"/>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979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7504" y="836712"/>
            <a:ext cx="8928992" cy="5544616"/>
          </a:xfrm>
        </p:spPr>
        <p:txBody>
          <a:bodyPr/>
          <a:lstStyle/>
          <a:p>
            <a:r>
              <a:rPr lang="pt-BR" b="1" dirty="0">
                <a:solidFill>
                  <a:srgbClr val="FFFF00"/>
                </a:solidFill>
              </a:rPr>
              <a:t>“Usos” mais comuns de Foucault na Educação</a:t>
            </a:r>
          </a:p>
          <a:p>
            <a:endParaRPr lang="pt-BR" sz="1000" dirty="0"/>
          </a:p>
          <a:p>
            <a:endParaRPr lang="pt-BR" sz="1000" dirty="0"/>
          </a:p>
          <a:p>
            <a:endParaRPr lang="pt-BR" sz="1000" dirty="0"/>
          </a:p>
          <a:p>
            <a:endParaRPr lang="pt-BR" sz="1000" dirty="0"/>
          </a:p>
          <a:p>
            <a:endParaRPr lang="pt-BR" sz="1000" dirty="0"/>
          </a:p>
          <a:p>
            <a:pPr marL="342900" indent="-342900">
              <a:lnSpc>
                <a:spcPts val="2000"/>
              </a:lnSpc>
              <a:spcBef>
                <a:spcPts val="600"/>
              </a:spcBef>
              <a:buClr>
                <a:srgbClr val="FFFF00"/>
              </a:buClr>
              <a:buFont typeface="Arial" panose="020B0604020202020204" pitchFamily="34" charset="0"/>
              <a:buChar char="•"/>
            </a:pPr>
            <a:r>
              <a:rPr lang="pt-BR" sz="2800" b="1" dirty="0">
                <a:solidFill>
                  <a:schemeClr val="tx1"/>
                </a:solidFill>
              </a:rPr>
              <a:t>Análise arqueológica dos discursos</a:t>
            </a:r>
            <a:endParaRPr lang="pt-BR" sz="2800" dirty="0">
              <a:solidFill>
                <a:schemeClr val="tx1">
                  <a:lumMod val="75000"/>
                </a:schemeClr>
              </a:solidFill>
            </a:endParaRPr>
          </a:p>
          <a:p>
            <a:pPr>
              <a:lnSpc>
                <a:spcPts val="2000"/>
              </a:lnSpc>
              <a:spcBef>
                <a:spcPts val="600"/>
              </a:spcBef>
              <a:buClr>
                <a:srgbClr val="FFFF00"/>
              </a:buClr>
            </a:pPr>
            <a:endParaRPr lang="pt-BR" sz="2400" b="1" dirty="0">
              <a:solidFill>
                <a:schemeClr val="tx1"/>
              </a:solidFill>
            </a:endParaRPr>
          </a:p>
          <a:p>
            <a:pPr>
              <a:lnSpc>
                <a:spcPts val="2000"/>
              </a:lnSpc>
              <a:spcBef>
                <a:spcPts val="600"/>
              </a:spcBef>
              <a:buClr>
                <a:srgbClr val="FFFF00"/>
              </a:buClr>
            </a:pPr>
            <a:endParaRPr lang="pt-BR" sz="2400" b="1" dirty="0">
              <a:solidFill>
                <a:schemeClr val="tx1"/>
              </a:solidFill>
            </a:endParaRPr>
          </a:p>
          <a:p>
            <a:pPr>
              <a:lnSpc>
                <a:spcPts val="2000"/>
              </a:lnSpc>
              <a:spcBef>
                <a:spcPts val="600"/>
              </a:spcBef>
              <a:buClr>
                <a:srgbClr val="FFFF00"/>
              </a:buClr>
            </a:pPr>
            <a:endParaRPr lang="pt-BR" sz="2400" b="1" dirty="0">
              <a:solidFill>
                <a:schemeClr val="tx1"/>
              </a:solidFill>
            </a:endParaRPr>
          </a:p>
          <a:p>
            <a:pPr marL="342900" indent="-342900">
              <a:lnSpc>
                <a:spcPts val="2000"/>
              </a:lnSpc>
              <a:spcBef>
                <a:spcPts val="600"/>
              </a:spcBef>
              <a:buClr>
                <a:srgbClr val="FFFF00"/>
              </a:buClr>
              <a:buFont typeface="Arial" panose="020B0604020202020204" pitchFamily="34" charset="0"/>
              <a:buChar char="•"/>
            </a:pPr>
            <a:r>
              <a:rPr lang="pt-BR" sz="2800" b="1" dirty="0">
                <a:solidFill>
                  <a:schemeClr val="tx1"/>
                </a:solidFill>
              </a:rPr>
              <a:t>Análise genealógica das práticas e políticas escolares</a:t>
            </a:r>
            <a:endParaRPr lang="pt-BR" sz="2800" dirty="0">
              <a:solidFill>
                <a:schemeClr val="tx1">
                  <a:lumMod val="75000"/>
                </a:schemeClr>
              </a:solidFill>
            </a:endParaRPr>
          </a:p>
          <a:p>
            <a:pPr>
              <a:lnSpc>
                <a:spcPts val="2000"/>
              </a:lnSpc>
              <a:spcBef>
                <a:spcPts val="600"/>
              </a:spcBef>
              <a:buClr>
                <a:srgbClr val="FFFF00"/>
              </a:buClr>
            </a:pPr>
            <a:endParaRPr lang="pt-BR" sz="2400" b="1" dirty="0">
              <a:solidFill>
                <a:schemeClr val="tx1"/>
              </a:solidFill>
            </a:endParaRPr>
          </a:p>
          <a:p>
            <a:pPr>
              <a:lnSpc>
                <a:spcPts val="2000"/>
              </a:lnSpc>
              <a:spcBef>
                <a:spcPts val="600"/>
              </a:spcBef>
              <a:buClr>
                <a:srgbClr val="FFFF00"/>
              </a:buClr>
            </a:pPr>
            <a:endParaRPr lang="pt-BR" sz="2400" b="1" dirty="0">
              <a:solidFill>
                <a:schemeClr val="tx1"/>
              </a:solidFill>
            </a:endParaRPr>
          </a:p>
          <a:p>
            <a:pPr>
              <a:lnSpc>
                <a:spcPts val="2000"/>
              </a:lnSpc>
              <a:spcBef>
                <a:spcPts val="600"/>
              </a:spcBef>
              <a:buClr>
                <a:srgbClr val="FFFF00"/>
              </a:buClr>
            </a:pPr>
            <a:endParaRPr lang="pt-BR" sz="2400" b="1" dirty="0">
              <a:solidFill>
                <a:schemeClr val="tx1"/>
              </a:solidFill>
            </a:endParaRPr>
          </a:p>
          <a:p>
            <a:pPr marL="342900" indent="-342900">
              <a:lnSpc>
                <a:spcPts val="2000"/>
              </a:lnSpc>
              <a:spcBef>
                <a:spcPts val="600"/>
              </a:spcBef>
              <a:buClr>
                <a:srgbClr val="FFFF00"/>
              </a:buClr>
              <a:buFont typeface="Arial" panose="020B0604020202020204" pitchFamily="34" charset="0"/>
              <a:buChar char="•"/>
            </a:pPr>
            <a:r>
              <a:rPr lang="pt-BR" sz="2800" b="1" dirty="0">
                <a:solidFill>
                  <a:schemeClr val="tx1"/>
                </a:solidFill>
              </a:rPr>
              <a:t>Análise arqueogenealógica das tecnologias do eu</a:t>
            </a:r>
          </a:p>
          <a:p>
            <a:pPr>
              <a:lnSpc>
                <a:spcPts val="2000"/>
              </a:lnSpc>
              <a:spcBef>
                <a:spcPts val="600"/>
              </a:spcBef>
              <a:buClr>
                <a:srgbClr val="FFFF00"/>
              </a:buClr>
            </a:pPr>
            <a:endParaRPr lang="pt-BR" sz="2400" dirty="0">
              <a:solidFill>
                <a:schemeClr val="tx1">
                  <a:lumMod val="75000"/>
                </a:schemeClr>
              </a:solidFill>
            </a:endParaRPr>
          </a:p>
        </p:txBody>
      </p:sp>
      <p:sp>
        <p:nvSpPr>
          <p:cNvPr id="4" name="Título 1">
            <a:extLst>
              <a:ext uri="{FF2B5EF4-FFF2-40B4-BE49-F238E27FC236}">
                <a16:creationId xmlns:a16="http://schemas.microsoft.com/office/drawing/2014/main" id="{D2A90776-63E7-466F-B6A2-4B9A6079E1C1}"/>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5" name="Conector reto 4">
            <a:extLst>
              <a:ext uri="{FF2B5EF4-FFF2-40B4-BE49-F238E27FC236}">
                <a16:creationId xmlns:a16="http://schemas.microsoft.com/office/drawing/2014/main" id="{1AB2ACCF-72F5-45C6-AB58-AA733BAB5D9B}"/>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728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7504" y="201696"/>
            <a:ext cx="8928992" cy="6336704"/>
          </a:xfrm>
        </p:spPr>
        <p:txBody>
          <a:bodyPr>
            <a:normAutofit fontScale="92500"/>
          </a:bodyPr>
          <a:lstStyle/>
          <a:p>
            <a:pPr algn="l"/>
            <a:r>
              <a:rPr lang="pt-BR" sz="2200" b="1" dirty="0"/>
              <a:t>Foucault, em </a:t>
            </a:r>
            <a:r>
              <a:rPr lang="pt-BR" sz="2200" b="1" i="1" dirty="0"/>
              <a:t>Poder e saber </a:t>
            </a:r>
            <a:r>
              <a:rPr lang="pt-BR" sz="2200" dirty="0"/>
              <a:t>(DE Brasil-vol. 4 – </a:t>
            </a:r>
            <a:r>
              <a:rPr lang="pt-BR" sz="2200" i="1" dirty="0"/>
              <a:t>Estratégia, poder-saber</a:t>
            </a:r>
            <a:r>
              <a:rPr lang="pt-BR" sz="2200" dirty="0"/>
              <a:t>, p. 229):</a:t>
            </a:r>
          </a:p>
          <a:p>
            <a:pPr algn="l"/>
            <a:r>
              <a:rPr lang="pt-BR" sz="2400" dirty="0"/>
              <a:t>“Não. </a:t>
            </a:r>
            <a:r>
              <a:rPr lang="pt-BR" sz="2400" i="1" dirty="0"/>
              <a:t>A Arqueologia do saber</a:t>
            </a:r>
            <a:r>
              <a:rPr lang="pt-BR" sz="2400" dirty="0"/>
              <a:t> não é um livro de </a:t>
            </a:r>
            <a:r>
              <a:rPr lang="pt-BR" sz="2400" b="1" dirty="0">
                <a:solidFill>
                  <a:srgbClr val="FFFF00"/>
                </a:solidFill>
              </a:rPr>
              <a:t>metodologia</a:t>
            </a:r>
            <a:r>
              <a:rPr lang="pt-BR" sz="2400" dirty="0"/>
              <a:t>. Não tenho um método que se aplicaria, do mesmo modo, a domínios diferentes. Ao contrário, diria que é um mesmo campo de objetos , um domínio de objetos que procuro isolar, utilizando instrumentos encontrados ou forjados por mim, no exato momento em que faço minha pesquisa, mas sem privilegiar de modo algum o problema do método.</a:t>
            </a:r>
          </a:p>
          <a:p>
            <a:pPr algn="l"/>
            <a:r>
              <a:rPr lang="pt-BR" sz="2000" b="1" dirty="0"/>
              <a:t>[...]</a:t>
            </a:r>
          </a:p>
          <a:p>
            <a:pPr algn="l"/>
            <a:r>
              <a:rPr lang="pt-BR" sz="2400" dirty="0"/>
              <a:t>Como não há teorias gerais para apreender [os objetos e as relações que eles mantêm entre si], eu sou um </a:t>
            </a:r>
            <a:r>
              <a:rPr lang="pt-BR" sz="2400" b="1" i="1" dirty="0">
                <a:solidFill>
                  <a:srgbClr val="FFFF00"/>
                </a:solidFill>
              </a:rPr>
              <a:t>empirista cego</a:t>
            </a:r>
            <a:r>
              <a:rPr lang="pt-BR" sz="2400" dirty="0"/>
              <a:t>, estou na pior das situações. Não tenho teoria geral e tampouco tenho instrumentos certo. Eu tateio, fabrico, como posso, </a:t>
            </a:r>
            <a:r>
              <a:rPr lang="pt-BR" sz="2400" b="1" dirty="0">
                <a:solidFill>
                  <a:srgbClr val="FFFF00"/>
                </a:solidFill>
              </a:rPr>
              <a:t>instrumentos</a:t>
            </a:r>
            <a:r>
              <a:rPr lang="pt-BR" sz="2400" dirty="0"/>
              <a:t> que são destinados a fazer aparecer objetos. Os objetos são um pouquinho determinados pelos instrumentos, bons ou maus, fabricados por mim. Eles são falsos, se meus instrumentos são falsos. Procuro corrigir meus instrumentos através dos objetos que penso descobrir e, nesse momento, o instrumento corrigido faz aparecer que o objeto definido por mim não era exatamente aquele. É assim que eu </a:t>
            </a:r>
            <a:r>
              <a:rPr lang="pt-BR" sz="2400" dirty="0">
                <a:solidFill>
                  <a:srgbClr val="FFFF00"/>
                </a:solidFill>
              </a:rPr>
              <a:t>hesito</a:t>
            </a:r>
            <a:r>
              <a:rPr lang="pt-BR" sz="2400" dirty="0"/>
              <a:t> ou </a:t>
            </a:r>
            <a:r>
              <a:rPr lang="pt-BR" sz="2400" dirty="0">
                <a:solidFill>
                  <a:srgbClr val="FFFF00"/>
                </a:solidFill>
              </a:rPr>
              <a:t>titubeio</a:t>
            </a:r>
            <a:r>
              <a:rPr lang="pt-BR" sz="2400" dirty="0"/>
              <a:t>, de livro em livro.”</a:t>
            </a:r>
          </a:p>
        </p:txBody>
      </p:sp>
    </p:spTree>
    <p:extLst>
      <p:ext uri="{BB962C8B-B14F-4D97-AF65-F5344CB8AC3E}">
        <p14:creationId xmlns:p14="http://schemas.microsoft.com/office/powerpoint/2010/main" val="1208537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1" y="836712"/>
            <a:ext cx="8806079" cy="5832648"/>
          </a:xfrm>
        </p:spPr>
        <p:txBody>
          <a:bodyPr>
            <a:normAutofit/>
          </a:bodyPr>
          <a:lstStyle/>
          <a:p>
            <a:pPr>
              <a:buClr>
                <a:srgbClr val="FFFF00"/>
              </a:buClr>
            </a:pPr>
            <a:r>
              <a:rPr lang="pt-BR" b="1" dirty="0"/>
              <a:t>Pontos de partida </a:t>
            </a:r>
            <a:r>
              <a:rPr lang="pt-BR" dirty="0"/>
              <a:t>(para os conceitos)</a:t>
            </a:r>
          </a:p>
          <a:p>
            <a:pPr>
              <a:buClr>
                <a:srgbClr val="FFFF00"/>
              </a:buClr>
            </a:pPr>
            <a:endParaRPr lang="pt-BR" sz="1200" dirty="0"/>
          </a:p>
          <a:p>
            <a:pPr>
              <a:buClr>
                <a:srgbClr val="FFFF00"/>
              </a:buClr>
            </a:pPr>
            <a:endParaRPr lang="pt-BR" sz="1200" dirty="0"/>
          </a:p>
          <a:p>
            <a:pPr marL="457200" indent="-457200">
              <a:buClr>
                <a:srgbClr val="FFFF00"/>
              </a:buClr>
              <a:buFont typeface="Arial" panose="020B0604020202020204" pitchFamily="34" charset="0"/>
              <a:buChar char="•"/>
            </a:pPr>
            <a:r>
              <a:rPr lang="pt-BR" dirty="0"/>
              <a:t>As palavras </a:t>
            </a:r>
            <a:r>
              <a:rPr lang="pt-BR" dirty="0">
                <a:solidFill>
                  <a:srgbClr val="FFFF00"/>
                </a:solidFill>
              </a:rPr>
              <a:t>não</a:t>
            </a:r>
            <a:r>
              <a:rPr lang="pt-BR" dirty="0"/>
              <a:t> </a:t>
            </a:r>
            <a:r>
              <a:rPr lang="pt-BR" dirty="0">
                <a:solidFill>
                  <a:srgbClr val="FFFF00"/>
                </a:solidFill>
              </a:rPr>
              <a:t>têm significado </a:t>
            </a:r>
            <a:r>
              <a:rPr lang="pt-BR" dirty="0"/>
              <a:t>em si mesmas; </a:t>
            </a:r>
            <a:r>
              <a:rPr lang="pt-BR" dirty="0">
                <a:solidFill>
                  <a:srgbClr val="FFFF00"/>
                </a:solidFill>
              </a:rPr>
              <a:t>não</a:t>
            </a:r>
            <a:r>
              <a:rPr lang="pt-BR" dirty="0"/>
              <a:t> </a:t>
            </a:r>
            <a:r>
              <a:rPr lang="pt-BR" dirty="0">
                <a:solidFill>
                  <a:srgbClr val="FFFF00"/>
                </a:solidFill>
              </a:rPr>
              <a:t>fazem sentido </a:t>
            </a:r>
            <a:r>
              <a:rPr lang="pt-BR" dirty="0"/>
              <a:t>por si mesmas.</a:t>
            </a:r>
          </a:p>
          <a:p>
            <a:pPr>
              <a:buClr>
                <a:srgbClr val="FFFF00"/>
              </a:buClr>
            </a:pPr>
            <a:endParaRPr lang="pt-BR" sz="500" dirty="0"/>
          </a:p>
          <a:p>
            <a:pPr marL="457200" indent="-457200">
              <a:buClr>
                <a:srgbClr val="FFFF00"/>
              </a:buClr>
              <a:buFont typeface="Arial" panose="020B0604020202020204" pitchFamily="34" charset="0"/>
              <a:buChar char="•"/>
            </a:pPr>
            <a:r>
              <a:rPr lang="pt-BR" dirty="0"/>
              <a:t>As palavras só adquirem significados e sentidos quando pertencem a (pelo menos) uma ordem discursiva, isso é, quando estão </a:t>
            </a:r>
            <a:r>
              <a:rPr lang="pt-BR" i="1" dirty="0"/>
              <a:t>ligadas a</a:t>
            </a:r>
            <a:r>
              <a:rPr lang="pt-BR" dirty="0"/>
              <a:t> – ou </a:t>
            </a:r>
            <a:r>
              <a:rPr lang="pt-BR" i="1" dirty="0"/>
              <a:t>correlacionadas com </a:t>
            </a:r>
            <a:r>
              <a:rPr lang="pt-BR" dirty="0"/>
              <a:t>– muitas outras palavras.</a:t>
            </a:r>
          </a:p>
          <a:p>
            <a:pPr>
              <a:buClr>
                <a:srgbClr val="FFFF00"/>
              </a:buClr>
            </a:pPr>
            <a:endParaRPr lang="pt-BR" sz="500" dirty="0"/>
          </a:p>
          <a:p>
            <a:pPr marL="457200" indent="-457200">
              <a:buClr>
                <a:srgbClr val="FFFF00"/>
              </a:buClr>
              <a:buFont typeface="Arial" panose="020B0604020202020204" pitchFamily="34" charset="0"/>
              <a:buChar char="•"/>
            </a:pPr>
            <a:r>
              <a:rPr lang="pt-BR" dirty="0"/>
              <a:t>Portanto, é preciso </a:t>
            </a:r>
            <a:r>
              <a:rPr lang="pt-BR" b="1" dirty="0">
                <a:solidFill>
                  <a:srgbClr val="FFFF00"/>
                </a:solidFill>
              </a:rPr>
              <a:t>sempre</a:t>
            </a:r>
            <a:r>
              <a:rPr lang="pt-BR" dirty="0">
                <a:solidFill>
                  <a:srgbClr val="FFFF00"/>
                </a:solidFill>
              </a:rPr>
              <a:t> </a:t>
            </a:r>
            <a:r>
              <a:rPr lang="pt-BR" dirty="0"/>
              <a:t>saber </a:t>
            </a:r>
            <a:r>
              <a:rPr lang="pt-BR" i="1" dirty="0">
                <a:solidFill>
                  <a:srgbClr val="FFFF00"/>
                </a:solidFill>
              </a:rPr>
              <a:t>de onde</a:t>
            </a:r>
            <a:r>
              <a:rPr lang="pt-BR" dirty="0"/>
              <a:t>, </a:t>
            </a:r>
            <a:r>
              <a:rPr lang="pt-BR" i="1" dirty="0">
                <a:solidFill>
                  <a:srgbClr val="FFFF00"/>
                </a:solidFill>
              </a:rPr>
              <a:t>sobre o que</a:t>
            </a:r>
            <a:r>
              <a:rPr lang="pt-BR" dirty="0"/>
              <a:t>, </a:t>
            </a:r>
            <a:r>
              <a:rPr lang="pt-BR" i="1" dirty="0">
                <a:solidFill>
                  <a:srgbClr val="FFFF00"/>
                </a:solidFill>
              </a:rPr>
              <a:t>para quem</a:t>
            </a:r>
            <a:r>
              <a:rPr lang="pt-BR" dirty="0"/>
              <a:t>, </a:t>
            </a:r>
            <a:r>
              <a:rPr lang="pt-BR" i="1" dirty="0">
                <a:solidFill>
                  <a:srgbClr val="FFFF00"/>
                </a:solidFill>
              </a:rPr>
              <a:t>quando </a:t>
            </a:r>
            <a:r>
              <a:rPr lang="pt-BR" dirty="0">
                <a:solidFill>
                  <a:schemeClr val="tx1"/>
                </a:solidFill>
              </a:rPr>
              <a:t>e</a:t>
            </a:r>
            <a:r>
              <a:rPr lang="pt-BR" i="1" dirty="0">
                <a:solidFill>
                  <a:schemeClr val="tx1"/>
                </a:solidFill>
              </a:rPr>
              <a:t> </a:t>
            </a:r>
            <a:r>
              <a:rPr lang="pt-BR" i="1" dirty="0">
                <a:solidFill>
                  <a:srgbClr val="FFFF00"/>
                </a:solidFill>
              </a:rPr>
              <a:t>por que </a:t>
            </a:r>
            <a:r>
              <a:rPr lang="pt-BR" dirty="0">
                <a:solidFill>
                  <a:schemeClr val="tx1"/>
                </a:solidFill>
              </a:rPr>
              <a:t>se fala</a:t>
            </a:r>
            <a:r>
              <a:rPr lang="pt-BR" dirty="0"/>
              <a:t>.</a:t>
            </a:r>
          </a:p>
        </p:txBody>
      </p:sp>
      <p:sp>
        <p:nvSpPr>
          <p:cNvPr id="4" name="Título 1">
            <a:extLst>
              <a:ext uri="{FF2B5EF4-FFF2-40B4-BE49-F238E27FC236}">
                <a16:creationId xmlns:a16="http://schemas.microsoft.com/office/drawing/2014/main" id="{0C1CD35E-452A-4A09-B85E-337CADC647A0}"/>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5" name="Conector reto 4">
            <a:extLst>
              <a:ext uri="{FF2B5EF4-FFF2-40B4-BE49-F238E27FC236}">
                <a16:creationId xmlns:a16="http://schemas.microsoft.com/office/drawing/2014/main" id="{C131F885-8787-4BFB-9002-139352BED8FE}"/>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170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836712"/>
            <a:ext cx="8640960" cy="5688632"/>
          </a:xfrm>
        </p:spPr>
        <p:txBody>
          <a:bodyPr>
            <a:normAutofit lnSpcReduction="10000"/>
          </a:bodyPr>
          <a:lstStyle/>
          <a:p>
            <a:pPr marL="457200" indent="-457200" algn="l">
              <a:buClr>
                <a:srgbClr val="FFFF00"/>
              </a:buClr>
              <a:buFont typeface="Arial" panose="020B0604020202020204" pitchFamily="34" charset="0"/>
              <a:buChar char="•"/>
            </a:pPr>
            <a:r>
              <a:rPr lang="pt-BR" sz="2800" dirty="0"/>
              <a:t>Aprendem-se os significados das palavras </a:t>
            </a:r>
            <a:r>
              <a:rPr lang="pt-BR" sz="2800" dirty="0">
                <a:solidFill>
                  <a:srgbClr val="FFFF00"/>
                </a:solidFill>
              </a:rPr>
              <a:t>não</a:t>
            </a:r>
            <a:r>
              <a:rPr lang="pt-BR" sz="2800" dirty="0"/>
              <a:t> por suas “definições”, mas pelos </a:t>
            </a:r>
            <a:r>
              <a:rPr lang="pt-BR" sz="2800" b="1" dirty="0">
                <a:solidFill>
                  <a:srgbClr val="FFFF00"/>
                </a:solidFill>
              </a:rPr>
              <a:t>usos</a:t>
            </a:r>
            <a:r>
              <a:rPr lang="pt-BR" sz="2800" dirty="0">
                <a:solidFill>
                  <a:srgbClr val="FFFF00"/>
                </a:solidFill>
              </a:rPr>
              <a:t> </a:t>
            </a:r>
            <a:r>
              <a:rPr lang="pt-BR" sz="2800" dirty="0"/>
              <a:t>que se fazem delas, pela posição que tais palavras ocupam nos (assim chamados) campos semânticos instituídos pelas “histórias” que se contam </a:t>
            </a:r>
            <a:r>
              <a:rPr lang="pt-BR" sz="2800" dirty="0">
                <a:solidFill>
                  <a:srgbClr val="FFFF00"/>
                </a:solidFill>
              </a:rPr>
              <a:t>com</a:t>
            </a:r>
            <a:r>
              <a:rPr lang="pt-BR" sz="2800" dirty="0"/>
              <a:t> e </a:t>
            </a:r>
            <a:r>
              <a:rPr lang="pt-BR" sz="2800" dirty="0">
                <a:solidFill>
                  <a:srgbClr val="FFFF00"/>
                </a:solidFill>
              </a:rPr>
              <a:t>sobre</a:t>
            </a:r>
            <a:r>
              <a:rPr lang="pt-BR" sz="2800" dirty="0"/>
              <a:t> elas.</a:t>
            </a:r>
          </a:p>
          <a:p>
            <a:pPr algn="l">
              <a:buClr>
                <a:srgbClr val="FFFF00"/>
              </a:buClr>
            </a:pPr>
            <a:endParaRPr lang="pt-BR" sz="1000" dirty="0"/>
          </a:p>
          <a:p>
            <a:pPr marL="457200" indent="-457200" algn="l">
              <a:buClr>
                <a:srgbClr val="FFFF00"/>
              </a:buClr>
              <a:buFont typeface="Arial" panose="020B0604020202020204" pitchFamily="34" charset="0"/>
              <a:buChar char="•"/>
            </a:pPr>
            <a:r>
              <a:rPr lang="pt-BR" sz="2800" dirty="0"/>
              <a:t>A reunião coerente de tais histórias constituem o que se pode chamar de </a:t>
            </a:r>
            <a:r>
              <a:rPr lang="pt-BR" sz="2800" i="1" dirty="0"/>
              <a:t>perspectiva</a:t>
            </a:r>
            <a:r>
              <a:rPr lang="pt-BR" sz="2800" dirty="0"/>
              <a:t>, </a:t>
            </a:r>
            <a:r>
              <a:rPr lang="pt-BR" sz="2800" i="1" dirty="0"/>
              <a:t>paradigma</a:t>
            </a:r>
            <a:r>
              <a:rPr lang="pt-BR" sz="2800" dirty="0"/>
              <a:t>, </a:t>
            </a:r>
            <a:r>
              <a:rPr lang="pt-BR" sz="2800" i="1" dirty="0"/>
              <a:t>moldura</a:t>
            </a:r>
            <a:r>
              <a:rPr lang="pt-BR" sz="2800" dirty="0"/>
              <a:t>.</a:t>
            </a:r>
          </a:p>
          <a:p>
            <a:pPr algn="l">
              <a:buClr>
                <a:srgbClr val="FFFF00"/>
              </a:buClr>
            </a:pPr>
            <a:endParaRPr lang="pt-BR" sz="1000" dirty="0"/>
          </a:p>
          <a:p>
            <a:pPr marL="457200" indent="-457200" algn="l">
              <a:buClr>
                <a:srgbClr val="FFFF00"/>
              </a:buClr>
              <a:buFont typeface="Arial" panose="020B0604020202020204" pitchFamily="34" charset="0"/>
              <a:buChar char="•"/>
            </a:pPr>
            <a:r>
              <a:rPr lang="pt-BR" sz="2800" dirty="0"/>
              <a:t>Ao conjunto de </a:t>
            </a:r>
            <a:r>
              <a:rPr lang="pt-BR" sz="2800" dirty="0">
                <a:solidFill>
                  <a:srgbClr val="FFFF00"/>
                </a:solidFill>
              </a:rPr>
              <a:t>pessoas</a:t>
            </a:r>
            <a:r>
              <a:rPr lang="pt-BR" sz="2800" dirty="0"/>
              <a:t>, </a:t>
            </a:r>
            <a:r>
              <a:rPr lang="pt-BR" sz="2800" dirty="0">
                <a:solidFill>
                  <a:srgbClr val="FFFF00"/>
                </a:solidFill>
              </a:rPr>
              <a:t>instituições</a:t>
            </a:r>
            <a:r>
              <a:rPr lang="pt-BR" sz="2800" dirty="0"/>
              <a:t> e </a:t>
            </a:r>
            <a:r>
              <a:rPr lang="pt-BR" sz="2800" dirty="0">
                <a:solidFill>
                  <a:srgbClr val="FFFF00"/>
                </a:solidFill>
              </a:rPr>
              <a:t>regras</a:t>
            </a:r>
            <a:r>
              <a:rPr lang="pt-BR" sz="2800" dirty="0"/>
              <a:t> que partilham de uma mesma perspectiva, P. Bourdieu chamou de </a:t>
            </a:r>
            <a:r>
              <a:rPr lang="pt-BR" sz="2800" b="1" i="1" dirty="0">
                <a:solidFill>
                  <a:srgbClr val="FFFF00"/>
                </a:solidFill>
              </a:rPr>
              <a:t>campo</a:t>
            </a:r>
            <a:r>
              <a:rPr lang="pt-BR" sz="2800" dirty="0"/>
              <a:t>. </a:t>
            </a:r>
            <a:r>
              <a:rPr lang="pt-BR" sz="2400" dirty="0"/>
              <a:t>Ex.: campo dos </a:t>
            </a:r>
            <a:r>
              <a:rPr lang="pt-BR" sz="2400" i="1" dirty="0"/>
              <a:t>Estudos Foucaultianos.</a:t>
            </a:r>
          </a:p>
          <a:p>
            <a:pPr algn="l"/>
            <a:endParaRPr lang="pt-BR" sz="2000" dirty="0"/>
          </a:p>
          <a:p>
            <a:pPr algn="l"/>
            <a:r>
              <a:rPr lang="pt-BR" sz="2000" b="1" dirty="0">
                <a:solidFill>
                  <a:srgbClr val="FFFF00"/>
                </a:solidFill>
              </a:rPr>
              <a:t>Obs.:</a:t>
            </a:r>
            <a:r>
              <a:rPr lang="pt-BR" sz="2800" i="1" dirty="0"/>
              <a:t> </a:t>
            </a:r>
            <a:r>
              <a:rPr lang="pt-BR" sz="2000" dirty="0"/>
              <a:t>Isso não implica compreender que os Estudos Foucaultianos  se constituam como um </a:t>
            </a:r>
            <a:r>
              <a:rPr lang="pt-BR" sz="2000" i="1" dirty="0"/>
              <a:t>paradigma</a:t>
            </a:r>
            <a:r>
              <a:rPr lang="pt-BR" sz="2000" dirty="0"/>
              <a:t>, no “sentido forte” dado por Thomas Kuhn...</a:t>
            </a:r>
          </a:p>
        </p:txBody>
      </p:sp>
      <p:sp>
        <p:nvSpPr>
          <p:cNvPr id="4" name="Título 1">
            <a:extLst>
              <a:ext uri="{FF2B5EF4-FFF2-40B4-BE49-F238E27FC236}">
                <a16:creationId xmlns:a16="http://schemas.microsoft.com/office/drawing/2014/main" id="{0E477386-7813-49FD-B8F1-F2759D80DF3C}"/>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5" name="Conector reto 4">
            <a:extLst>
              <a:ext uri="{FF2B5EF4-FFF2-40B4-BE49-F238E27FC236}">
                <a16:creationId xmlns:a16="http://schemas.microsoft.com/office/drawing/2014/main" id="{5FEF3DCC-13B1-4443-A910-6858D8403D86}"/>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909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16632"/>
            <a:ext cx="7772400" cy="578495"/>
          </a:xfrm>
        </p:spPr>
        <p:txBody>
          <a:bodyPr/>
          <a:lstStyle/>
          <a:p>
            <a:r>
              <a:rPr lang="pt-BR" sz="2400" b="1" dirty="0"/>
              <a:t>Na Serra com Foucault</a:t>
            </a:r>
          </a:p>
        </p:txBody>
      </p:sp>
      <p:sp>
        <p:nvSpPr>
          <p:cNvPr id="3" name="Subtítulo 2"/>
          <p:cNvSpPr>
            <a:spLocks noGrp="1"/>
          </p:cNvSpPr>
          <p:nvPr>
            <p:ph type="subTitle" idx="1"/>
          </p:nvPr>
        </p:nvSpPr>
        <p:spPr>
          <a:xfrm>
            <a:off x="251520" y="764704"/>
            <a:ext cx="8640960" cy="5472608"/>
          </a:xfrm>
        </p:spPr>
        <p:txBody>
          <a:bodyPr>
            <a:normAutofit/>
          </a:bodyPr>
          <a:lstStyle/>
          <a:p>
            <a:r>
              <a:rPr lang="pt-BR" b="1" dirty="0">
                <a:solidFill>
                  <a:srgbClr val="FFFF00"/>
                </a:solidFill>
              </a:rPr>
              <a:t>Dois mantras</a:t>
            </a:r>
          </a:p>
          <a:p>
            <a:endParaRPr lang="pt-BR" sz="1000" b="1" dirty="0"/>
          </a:p>
          <a:p>
            <a:r>
              <a:rPr lang="pt-BR" dirty="0"/>
              <a:t>“</a:t>
            </a:r>
            <a:r>
              <a:rPr lang="pt-BR" i="1" dirty="0"/>
              <a:t>Não basta aprender o que tem de se dizer em todos os casos sobre um objeto, mas também como devemos falar dele. Temos sempre de começar por aprender o método de o abordar</a:t>
            </a:r>
            <a:r>
              <a:rPr lang="pt-BR" dirty="0"/>
              <a:t>”</a:t>
            </a:r>
          </a:p>
          <a:p>
            <a:r>
              <a:rPr lang="pt-BR" sz="2000" dirty="0"/>
              <a:t>			(Ludwig Wittgenstein. </a:t>
            </a:r>
            <a:r>
              <a:rPr lang="pt-BR" sz="2000" i="1" dirty="0"/>
              <a:t>Anotações sobre as cores</a:t>
            </a:r>
            <a:r>
              <a:rPr lang="pt-BR" sz="2000" dirty="0"/>
              <a:t>)</a:t>
            </a:r>
          </a:p>
          <a:p>
            <a:endParaRPr lang="pt-BR" dirty="0"/>
          </a:p>
          <a:p>
            <a:r>
              <a:rPr lang="pt-BR" dirty="0"/>
              <a:t>“</a:t>
            </a:r>
            <a:r>
              <a:rPr lang="pt-BR" i="1" dirty="0"/>
              <a:t>Mas será que dispomos de novos termos para caracterizar tantas situações novas?</a:t>
            </a:r>
            <a:r>
              <a:rPr lang="pt-BR" dirty="0"/>
              <a:t>”</a:t>
            </a:r>
          </a:p>
          <a:p>
            <a:r>
              <a:rPr lang="pt-BR" sz="2000" dirty="0"/>
              <a:t>		(Alain </a:t>
            </a:r>
            <a:r>
              <a:rPr lang="pt-BR" sz="2000" dirty="0" err="1"/>
              <a:t>Touraine</a:t>
            </a:r>
            <a:r>
              <a:rPr lang="pt-BR" sz="2000" dirty="0"/>
              <a:t>. </a:t>
            </a:r>
            <a:r>
              <a:rPr lang="pt-BR" sz="2000" i="1" dirty="0" err="1"/>
              <a:t>Penser</a:t>
            </a:r>
            <a:r>
              <a:rPr lang="pt-BR" sz="2000" i="1" dirty="0"/>
              <a:t> </a:t>
            </a:r>
            <a:r>
              <a:rPr lang="pt-BR" sz="2000" i="1" dirty="0" err="1"/>
              <a:t>outrement</a:t>
            </a:r>
            <a:r>
              <a:rPr lang="pt-BR" sz="2000" dirty="0"/>
              <a:t>)</a:t>
            </a:r>
          </a:p>
        </p:txBody>
      </p:sp>
      <p:cxnSp>
        <p:nvCxnSpPr>
          <p:cNvPr id="5" name="Conector reto 4"/>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836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692696"/>
            <a:ext cx="8640960" cy="6048672"/>
          </a:xfrm>
        </p:spPr>
        <p:txBody>
          <a:bodyPr/>
          <a:lstStyle/>
          <a:p>
            <a:r>
              <a:rPr lang="pt-BR" b="1" dirty="0">
                <a:solidFill>
                  <a:srgbClr val="FFFF00"/>
                </a:solidFill>
              </a:rPr>
              <a:t>Conceitos-ferramenta</a:t>
            </a:r>
          </a:p>
          <a:p>
            <a:endParaRPr lang="pt-BR" sz="1000" b="1" dirty="0">
              <a:solidFill>
                <a:srgbClr val="FFFF00"/>
              </a:solidFill>
            </a:endParaRPr>
          </a:p>
          <a:p>
            <a:r>
              <a:rPr lang="pt-BR" dirty="0"/>
              <a:t>Chama-se de </a:t>
            </a:r>
            <a:r>
              <a:rPr lang="pt-BR" b="1" dirty="0">
                <a:solidFill>
                  <a:srgbClr val="FFFF00"/>
                </a:solidFill>
              </a:rPr>
              <a:t>conceito</a:t>
            </a:r>
            <a:r>
              <a:rPr lang="pt-BR" dirty="0"/>
              <a:t> o “conteúdo” representacional de uma palavra, a ideia contida numa palavra, o significado nela embutido. </a:t>
            </a:r>
          </a:p>
          <a:p>
            <a:r>
              <a:rPr lang="pt-BR" sz="2400" dirty="0"/>
              <a:t>Latim: </a:t>
            </a:r>
            <a:r>
              <a:rPr lang="pt-BR" sz="2400" i="1" dirty="0" err="1"/>
              <a:t>concēptus</a:t>
            </a:r>
            <a:r>
              <a:rPr lang="pt-BR" sz="2400" b="1" dirty="0"/>
              <a:t> </a:t>
            </a:r>
            <a:r>
              <a:rPr lang="pt-BR" sz="2400" dirty="0"/>
              <a:t>(aquilo que contém) &gt; </a:t>
            </a:r>
            <a:r>
              <a:rPr lang="pt-BR" sz="2400" i="1" dirty="0"/>
              <a:t>cum</a:t>
            </a:r>
            <a:r>
              <a:rPr lang="pt-BR" sz="2400" dirty="0"/>
              <a:t> + </a:t>
            </a:r>
            <a:r>
              <a:rPr lang="pt-BR" sz="2400" i="1" dirty="0" err="1"/>
              <a:t>cipĕre</a:t>
            </a:r>
            <a:r>
              <a:rPr lang="pt-BR" sz="2400" dirty="0"/>
              <a:t> (conter)</a:t>
            </a:r>
          </a:p>
          <a:p>
            <a:endParaRPr lang="pt-BR" sz="1000" dirty="0"/>
          </a:p>
          <a:p>
            <a:r>
              <a:rPr lang="pt-BR" dirty="0"/>
              <a:t>Nas </a:t>
            </a:r>
            <a:r>
              <a:rPr lang="pt-BR" i="1" dirty="0"/>
              <a:t>Filosofias da Prática</a:t>
            </a:r>
            <a:r>
              <a:rPr lang="pt-BR" dirty="0"/>
              <a:t>, os conceitos funcionam como ferramentas com as quais podemos analisar, examinar, “quebrar” nossas práticas e as ideias ou representações que fazemos delas. Por isso, fala-se em </a:t>
            </a:r>
            <a:r>
              <a:rPr lang="pt-BR" b="1" i="1" dirty="0">
                <a:solidFill>
                  <a:srgbClr val="FFFF00"/>
                </a:solidFill>
              </a:rPr>
              <a:t>conceitos-ferramenta</a:t>
            </a:r>
            <a:r>
              <a:rPr lang="pt-BR" dirty="0"/>
              <a:t>.</a:t>
            </a:r>
          </a:p>
          <a:p>
            <a:r>
              <a:rPr lang="pt-BR" sz="2400" dirty="0"/>
              <a:t>Em F. Nietzsche: “é preciso</a:t>
            </a:r>
            <a:r>
              <a:rPr lang="pt-BR" sz="2400" i="1" dirty="0"/>
              <a:t> </a:t>
            </a:r>
            <a:r>
              <a:rPr lang="pt-BR" sz="2400" dirty="0"/>
              <a:t>pensar com o martelo”</a:t>
            </a:r>
          </a:p>
        </p:txBody>
      </p:sp>
      <p:sp>
        <p:nvSpPr>
          <p:cNvPr id="4" name="Título 1">
            <a:extLst>
              <a:ext uri="{FF2B5EF4-FFF2-40B4-BE49-F238E27FC236}">
                <a16:creationId xmlns:a16="http://schemas.microsoft.com/office/drawing/2014/main" id="{7B2AC031-D8A7-49DC-8E4D-FE5B0D6B9E44}"/>
              </a:ext>
            </a:extLst>
          </p:cNvPr>
          <p:cNvSpPr>
            <a:spLocks noGrp="1"/>
          </p:cNvSpPr>
          <p:nvPr>
            <p:ph type="ctrTitle"/>
          </p:nvPr>
        </p:nvSpPr>
        <p:spPr>
          <a:xfrm>
            <a:off x="685800" y="116632"/>
            <a:ext cx="7772400" cy="578495"/>
          </a:xfrm>
        </p:spPr>
        <p:txBody>
          <a:bodyPr/>
          <a:lstStyle/>
          <a:p>
            <a:r>
              <a:rPr lang="pt-BR" sz="2400" dirty="0"/>
              <a:t>Na Serra com Foucault</a:t>
            </a:r>
          </a:p>
        </p:txBody>
      </p:sp>
      <p:cxnSp>
        <p:nvCxnSpPr>
          <p:cNvPr id="5" name="Conector reto 4">
            <a:extLst>
              <a:ext uri="{FF2B5EF4-FFF2-40B4-BE49-F238E27FC236}">
                <a16:creationId xmlns:a16="http://schemas.microsoft.com/office/drawing/2014/main" id="{A6372F86-14F6-444D-AA95-4A8BC8EE1EE6}"/>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099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692696"/>
            <a:ext cx="8640960" cy="5904656"/>
          </a:xfrm>
        </p:spPr>
        <p:txBody>
          <a:bodyPr>
            <a:normAutofit/>
          </a:bodyPr>
          <a:lstStyle/>
          <a:p>
            <a:r>
              <a:rPr lang="pt-BR" b="1" dirty="0">
                <a:solidFill>
                  <a:srgbClr val="FFFF00"/>
                </a:solidFill>
              </a:rPr>
              <a:t>As palavras são </a:t>
            </a:r>
            <a:r>
              <a:rPr lang="pt-BR" b="1" i="1" dirty="0">
                <a:solidFill>
                  <a:srgbClr val="FFFF00"/>
                </a:solidFill>
              </a:rPr>
              <a:t>seres vivos </a:t>
            </a:r>
            <a:r>
              <a:rPr lang="pt-BR" b="1" i="1" dirty="0">
                <a:solidFill>
                  <a:schemeClr val="tx1"/>
                </a:solidFill>
              </a:rPr>
              <a:t>. . .</a:t>
            </a:r>
          </a:p>
          <a:p>
            <a:endParaRPr lang="pt-BR" sz="1100" dirty="0"/>
          </a:p>
          <a:p>
            <a:r>
              <a:rPr lang="pt-BR" dirty="0"/>
              <a:t>Ao compreendermos que as palavras são deste mundo e dependem dos usos práticos que se pode fazer delas, elas (as palavras) podem ter seus significados e sentidos modificados –ora ampliados, ora restringidos, ora completamente alterados.</a:t>
            </a:r>
          </a:p>
          <a:p>
            <a:endParaRPr lang="pt-BR" sz="1000" dirty="0"/>
          </a:p>
          <a:p>
            <a:r>
              <a:rPr lang="pt-BR" b="1" dirty="0">
                <a:solidFill>
                  <a:srgbClr val="FFFF00"/>
                </a:solidFill>
              </a:rPr>
              <a:t>Importante</a:t>
            </a:r>
            <a:r>
              <a:rPr lang="pt-BR" dirty="0"/>
              <a:t>: sempre que isso for feito, é preciso deixar bem claro quais foram tais modificações!</a:t>
            </a:r>
          </a:p>
          <a:p>
            <a:r>
              <a:rPr lang="pt-BR" sz="2800" b="1" dirty="0">
                <a:solidFill>
                  <a:srgbClr val="FFFF00"/>
                </a:solidFill>
              </a:rPr>
              <a:t>Cuidado:</a:t>
            </a:r>
            <a:r>
              <a:rPr lang="pt-BR" sz="2800" dirty="0"/>
              <a:t> evitar as </a:t>
            </a:r>
            <a:r>
              <a:rPr lang="pt-BR" sz="2800" i="1" dirty="0"/>
              <a:t>proliferações desnecessárias</a:t>
            </a:r>
            <a:r>
              <a:rPr lang="pt-BR" sz="2800" dirty="0"/>
              <a:t>!!!</a:t>
            </a:r>
          </a:p>
        </p:txBody>
      </p:sp>
      <p:sp>
        <p:nvSpPr>
          <p:cNvPr id="4" name="Título 1">
            <a:extLst>
              <a:ext uri="{FF2B5EF4-FFF2-40B4-BE49-F238E27FC236}">
                <a16:creationId xmlns:a16="http://schemas.microsoft.com/office/drawing/2014/main" id="{A956597A-7EA7-4DF6-A01A-D25757172B7F}"/>
              </a:ext>
            </a:extLst>
          </p:cNvPr>
          <p:cNvSpPr>
            <a:spLocks noGrp="1"/>
          </p:cNvSpPr>
          <p:nvPr>
            <p:ph type="ctrTitle"/>
          </p:nvPr>
        </p:nvSpPr>
        <p:spPr>
          <a:xfrm>
            <a:off x="685800" y="116632"/>
            <a:ext cx="7772400" cy="578495"/>
          </a:xfrm>
        </p:spPr>
        <p:txBody>
          <a:bodyPr/>
          <a:lstStyle/>
          <a:p>
            <a:r>
              <a:rPr lang="pt-BR" sz="2400" dirty="0"/>
              <a:t>Na Serra com Foucault</a:t>
            </a:r>
          </a:p>
        </p:txBody>
      </p:sp>
      <p:cxnSp>
        <p:nvCxnSpPr>
          <p:cNvPr id="5" name="Conector reto 4">
            <a:extLst>
              <a:ext uri="{FF2B5EF4-FFF2-40B4-BE49-F238E27FC236}">
                <a16:creationId xmlns:a16="http://schemas.microsoft.com/office/drawing/2014/main" id="{8D8C429E-812A-4247-9B78-DFC636F1DC43}"/>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059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836712"/>
            <a:ext cx="8640960" cy="5112568"/>
          </a:xfrm>
        </p:spPr>
        <p:txBody>
          <a:bodyPr/>
          <a:lstStyle/>
          <a:p>
            <a:r>
              <a:rPr lang="pt-BR" sz="4000" b="1" dirty="0">
                <a:solidFill>
                  <a:srgbClr val="FFFF00"/>
                </a:solidFill>
              </a:rPr>
              <a:t>Por tudo isso . . .</a:t>
            </a:r>
          </a:p>
          <a:p>
            <a:endParaRPr lang="pt-BR" sz="2800" dirty="0"/>
          </a:p>
          <a:p>
            <a:r>
              <a:rPr lang="pt-BR" sz="4000" dirty="0"/>
              <a:t>é importante compreender as ressignificações dadas por Michel Foucault às palavras.</a:t>
            </a:r>
          </a:p>
          <a:p>
            <a:endParaRPr lang="pt-BR" sz="1000" dirty="0"/>
          </a:p>
          <a:p>
            <a:r>
              <a:rPr lang="pt-BR" sz="2800" dirty="0" err="1"/>
              <a:t>Exs</a:t>
            </a:r>
            <a:r>
              <a:rPr lang="pt-BR" sz="2800" dirty="0"/>
              <a:t>.: </a:t>
            </a:r>
            <a:r>
              <a:rPr lang="pt-BR" sz="2800" dirty="0">
                <a:solidFill>
                  <a:srgbClr val="FFFF00"/>
                </a:solidFill>
              </a:rPr>
              <a:t>discurso</a:t>
            </a:r>
            <a:r>
              <a:rPr lang="pt-BR" sz="2800" dirty="0">
                <a:solidFill>
                  <a:schemeClr val="tx1"/>
                </a:solidFill>
              </a:rPr>
              <a:t>,</a:t>
            </a:r>
            <a:r>
              <a:rPr lang="pt-BR" sz="2800" dirty="0">
                <a:solidFill>
                  <a:srgbClr val="FFFF00"/>
                </a:solidFill>
              </a:rPr>
              <a:t> enunciado</a:t>
            </a:r>
            <a:r>
              <a:rPr lang="pt-BR" sz="2800" dirty="0">
                <a:solidFill>
                  <a:schemeClr val="tx1"/>
                </a:solidFill>
              </a:rPr>
              <a:t>,</a:t>
            </a:r>
            <a:r>
              <a:rPr lang="pt-BR" sz="2800" dirty="0">
                <a:solidFill>
                  <a:srgbClr val="FFFF00"/>
                </a:solidFill>
              </a:rPr>
              <a:t> enunciação</a:t>
            </a:r>
            <a:r>
              <a:rPr lang="pt-BR" sz="2800" dirty="0">
                <a:solidFill>
                  <a:schemeClr val="tx1"/>
                </a:solidFill>
              </a:rPr>
              <a:t>,</a:t>
            </a:r>
            <a:r>
              <a:rPr lang="pt-BR" sz="2800" dirty="0">
                <a:solidFill>
                  <a:srgbClr val="FFFF00"/>
                </a:solidFill>
              </a:rPr>
              <a:t> sujeito</a:t>
            </a:r>
            <a:r>
              <a:rPr lang="pt-BR" sz="2800" dirty="0">
                <a:solidFill>
                  <a:schemeClr val="tx1"/>
                </a:solidFill>
              </a:rPr>
              <a:t>,</a:t>
            </a:r>
            <a:r>
              <a:rPr lang="pt-BR" sz="2800" dirty="0">
                <a:solidFill>
                  <a:srgbClr val="FFFF00"/>
                </a:solidFill>
              </a:rPr>
              <a:t> governo</a:t>
            </a:r>
            <a:r>
              <a:rPr lang="pt-BR" sz="2800" dirty="0">
                <a:solidFill>
                  <a:schemeClr val="tx1"/>
                </a:solidFill>
              </a:rPr>
              <a:t>/</a:t>
            </a:r>
            <a:r>
              <a:rPr lang="pt-BR" sz="2800" dirty="0">
                <a:solidFill>
                  <a:srgbClr val="FFFF00"/>
                </a:solidFill>
              </a:rPr>
              <a:t>governar</a:t>
            </a:r>
            <a:r>
              <a:rPr lang="pt-BR" sz="2800" dirty="0"/>
              <a:t>, </a:t>
            </a:r>
            <a:r>
              <a:rPr lang="pt-BR" sz="2800" dirty="0">
                <a:solidFill>
                  <a:srgbClr val="FFFF00"/>
                </a:solidFill>
              </a:rPr>
              <a:t>dominação</a:t>
            </a:r>
            <a:r>
              <a:rPr lang="pt-BR" sz="2800" dirty="0"/>
              <a:t>, </a:t>
            </a:r>
            <a:r>
              <a:rPr lang="pt-BR" sz="2800" dirty="0">
                <a:solidFill>
                  <a:srgbClr val="FFFF00"/>
                </a:solidFill>
              </a:rPr>
              <a:t>poder</a:t>
            </a:r>
            <a:r>
              <a:rPr lang="pt-BR" sz="2800" dirty="0"/>
              <a:t>, </a:t>
            </a:r>
            <a:r>
              <a:rPr lang="pt-BR" sz="2800" dirty="0">
                <a:solidFill>
                  <a:srgbClr val="FFFF00"/>
                </a:solidFill>
              </a:rPr>
              <a:t>resistência</a:t>
            </a:r>
            <a:r>
              <a:rPr lang="pt-BR" sz="2800" dirty="0"/>
              <a:t>, </a:t>
            </a:r>
            <a:r>
              <a:rPr lang="pt-BR" sz="2800" dirty="0">
                <a:solidFill>
                  <a:srgbClr val="FFFF00"/>
                </a:solidFill>
              </a:rPr>
              <a:t>contraconduta</a:t>
            </a:r>
            <a:r>
              <a:rPr lang="pt-BR" sz="2800" dirty="0"/>
              <a:t>.</a:t>
            </a:r>
          </a:p>
          <a:p>
            <a:pPr algn="l"/>
            <a:endParaRPr lang="pt-BR" sz="1000" dirty="0"/>
          </a:p>
        </p:txBody>
      </p:sp>
      <p:sp>
        <p:nvSpPr>
          <p:cNvPr id="6" name="Rectangle 4"/>
          <p:cNvSpPr txBox="1">
            <a:spLocks noChangeArrowheads="1"/>
          </p:cNvSpPr>
          <p:nvPr/>
        </p:nvSpPr>
        <p:spPr bwMode="auto">
          <a:xfrm>
            <a:off x="5652120" y="6156012"/>
            <a:ext cx="318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800" b="1" dirty="0">
                <a:solidFill>
                  <a:srgbClr val="FFFF00"/>
                </a:solidFill>
              </a:rPr>
              <a:t>alfredoveiganeto@gmail.com</a:t>
            </a:r>
          </a:p>
        </p:txBody>
      </p:sp>
      <p:sp>
        <p:nvSpPr>
          <p:cNvPr id="4" name="Título 1">
            <a:extLst>
              <a:ext uri="{FF2B5EF4-FFF2-40B4-BE49-F238E27FC236}">
                <a16:creationId xmlns:a16="http://schemas.microsoft.com/office/drawing/2014/main" id="{4FA89D36-2DC2-4A46-8B47-5E5E6FEA12FE}"/>
              </a:ext>
            </a:extLst>
          </p:cNvPr>
          <p:cNvSpPr>
            <a:spLocks noGrp="1"/>
          </p:cNvSpPr>
          <p:nvPr>
            <p:ph type="ctrTitle"/>
          </p:nvPr>
        </p:nvSpPr>
        <p:spPr>
          <a:xfrm>
            <a:off x="685800" y="116632"/>
            <a:ext cx="7772400" cy="578495"/>
          </a:xfrm>
        </p:spPr>
        <p:txBody>
          <a:bodyPr/>
          <a:lstStyle/>
          <a:p>
            <a:r>
              <a:rPr lang="pt-BR" sz="2400" dirty="0"/>
              <a:t>Na Serra com Foucault</a:t>
            </a:r>
          </a:p>
        </p:txBody>
      </p:sp>
      <p:cxnSp>
        <p:nvCxnSpPr>
          <p:cNvPr id="5" name="Conector reto 4">
            <a:extLst>
              <a:ext uri="{FF2B5EF4-FFF2-40B4-BE49-F238E27FC236}">
                <a16:creationId xmlns:a16="http://schemas.microsoft.com/office/drawing/2014/main" id="{C8782AA7-3EFD-469B-91D0-0A469CC3E2E2}"/>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287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16632"/>
            <a:ext cx="7772400" cy="578495"/>
          </a:xfrm>
        </p:spPr>
        <p:txBody>
          <a:bodyPr/>
          <a:lstStyle/>
          <a:p>
            <a:r>
              <a:rPr lang="pt-BR" sz="2400" b="1" dirty="0"/>
              <a:t>Na Serra com Foucault</a:t>
            </a:r>
          </a:p>
        </p:txBody>
      </p:sp>
      <p:sp>
        <p:nvSpPr>
          <p:cNvPr id="3" name="Subtítulo 2"/>
          <p:cNvSpPr>
            <a:spLocks noGrp="1"/>
          </p:cNvSpPr>
          <p:nvPr>
            <p:ph type="subTitle" idx="1"/>
          </p:nvPr>
        </p:nvSpPr>
        <p:spPr>
          <a:xfrm>
            <a:off x="251520" y="764704"/>
            <a:ext cx="8640960" cy="5472608"/>
          </a:xfrm>
        </p:spPr>
        <p:txBody>
          <a:bodyPr/>
          <a:lstStyle/>
          <a:p>
            <a:endParaRPr lang="pt-BR" dirty="0"/>
          </a:p>
          <a:p>
            <a:r>
              <a:rPr lang="pt-BR" b="1" dirty="0"/>
              <a:t>DISCURSO, ENUNCIADO, ENUNCIAÇÃO,</a:t>
            </a:r>
          </a:p>
          <a:p>
            <a:endParaRPr lang="pt-BR" b="1" dirty="0"/>
          </a:p>
          <a:p>
            <a:r>
              <a:rPr lang="pt-BR" b="1" dirty="0"/>
              <a:t>SUJEITO,</a:t>
            </a:r>
          </a:p>
          <a:p>
            <a:endParaRPr lang="pt-BR" b="1" dirty="0"/>
          </a:p>
          <a:p>
            <a:r>
              <a:rPr lang="pt-BR" b="1" dirty="0"/>
              <a:t>GOVERNO, DOMINAÇÃO, PODER,</a:t>
            </a:r>
          </a:p>
          <a:p>
            <a:endParaRPr lang="pt-BR" b="1" dirty="0"/>
          </a:p>
          <a:p>
            <a:r>
              <a:rPr lang="pt-BR" b="1" dirty="0"/>
              <a:t>RESISTÊNCIA, CONTRACONDUTA</a:t>
            </a:r>
          </a:p>
        </p:txBody>
      </p:sp>
      <p:cxnSp>
        <p:nvCxnSpPr>
          <p:cNvPr id="5" name="Conector reto 4"/>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27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16632"/>
            <a:ext cx="7772400" cy="578495"/>
          </a:xfrm>
        </p:spPr>
        <p:txBody>
          <a:bodyPr/>
          <a:lstStyle/>
          <a:p>
            <a:r>
              <a:rPr lang="pt-BR" sz="2400" b="1" dirty="0"/>
              <a:t>Na Serra com Foucault</a:t>
            </a:r>
          </a:p>
        </p:txBody>
      </p:sp>
      <p:sp>
        <p:nvSpPr>
          <p:cNvPr id="3" name="Subtítulo 2"/>
          <p:cNvSpPr>
            <a:spLocks noGrp="1"/>
          </p:cNvSpPr>
          <p:nvPr>
            <p:ph type="subTitle" idx="1"/>
          </p:nvPr>
        </p:nvSpPr>
        <p:spPr>
          <a:xfrm>
            <a:off x="251520" y="819302"/>
            <a:ext cx="8640960" cy="5706042"/>
          </a:xfrm>
        </p:spPr>
        <p:txBody>
          <a:bodyPr/>
          <a:lstStyle/>
          <a:p>
            <a:r>
              <a:rPr lang="pt-BR" b="1" dirty="0">
                <a:solidFill>
                  <a:srgbClr val="FFFF00"/>
                </a:solidFill>
              </a:rPr>
              <a:t>DISCURSO, ENUNCIADO, ENUNCIAÇÃO</a:t>
            </a:r>
          </a:p>
          <a:p>
            <a:endParaRPr lang="pt-BR" sz="1000" dirty="0"/>
          </a:p>
          <a:p>
            <a:r>
              <a:rPr lang="pt-BR" dirty="0"/>
              <a:t>“O </a:t>
            </a:r>
            <a:r>
              <a:rPr lang="pt-BR" dirty="0">
                <a:solidFill>
                  <a:srgbClr val="FFFF00"/>
                </a:solidFill>
              </a:rPr>
              <a:t>discurso</a:t>
            </a:r>
            <a:r>
              <a:rPr lang="pt-BR" dirty="0"/>
              <a:t> é o conjunto de </a:t>
            </a:r>
            <a:r>
              <a:rPr lang="pt-BR" dirty="0">
                <a:solidFill>
                  <a:srgbClr val="FFFF00"/>
                </a:solidFill>
              </a:rPr>
              <a:t>enunciados</a:t>
            </a:r>
            <a:r>
              <a:rPr lang="pt-BR" dirty="0"/>
              <a:t> que provêm de um mesmo </a:t>
            </a:r>
            <a:r>
              <a:rPr lang="pt-BR" dirty="0">
                <a:solidFill>
                  <a:srgbClr val="FFFF00"/>
                </a:solidFill>
              </a:rPr>
              <a:t>sistema de formação</a:t>
            </a:r>
            <a:r>
              <a:rPr lang="pt-BR" dirty="0"/>
              <a:t>. Assim, se poderia falar de </a:t>
            </a:r>
            <a:r>
              <a:rPr lang="pt-BR" i="1"/>
              <a:t>discurso</a:t>
            </a:r>
            <a:r>
              <a:rPr lang="pt-BR"/>
              <a:t> </a:t>
            </a:r>
            <a:r>
              <a:rPr lang="pt-BR" i="1"/>
              <a:t>clínico</a:t>
            </a:r>
            <a:r>
              <a:rPr lang="pt-BR" dirty="0"/>
              <a:t>, </a:t>
            </a:r>
            <a:r>
              <a:rPr lang="pt-BR" i="1" dirty="0"/>
              <a:t>discurso</a:t>
            </a:r>
            <a:r>
              <a:rPr lang="pt-BR" dirty="0"/>
              <a:t> </a:t>
            </a:r>
            <a:r>
              <a:rPr lang="pt-BR" i="1" dirty="0"/>
              <a:t>econômico</a:t>
            </a:r>
            <a:r>
              <a:rPr lang="pt-BR" dirty="0"/>
              <a:t> etc.” </a:t>
            </a:r>
            <a:r>
              <a:rPr lang="pt-BR" sz="2000" dirty="0">
                <a:solidFill>
                  <a:schemeClr val="tx1">
                    <a:lumMod val="75000"/>
                  </a:schemeClr>
                </a:solidFill>
              </a:rPr>
              <a:t>(</a:t>
            </a:r>
            <a:r>
              <a:rPr lang="pt-BR" sz="2000" i="1" dirty="0">
                <a:solidFill>
                  <a:schemeClr val="tx1">
                    <a:lumMod val="75000"/>
                  </a:schemeClr>
                </a:solidFill>
              </a:rPr>
              <a:t>Arqueologia do Saber</a:t>
            </a:r>
            <a:r>
              <a:rPr lang="pt-BR" sz="2000" dirty="0">
                <a:solidFill>
                  <a:schemeClr val="tx1">
                    <a:lumMod val="75000"/>
                  </a:schemeClr>
                </a:solidFill>
              </a:rPr>
              <a:t>, p. 141)</a:t>
            </a:r>
          </a:p>
          <a:p>
            <a:endParaRPr lang="pt-BR" sz="1000" dirty="0"/>
          </a:p>
          <a:p>
            <a:endParaRPr lang="pt-BR" sz="1000" dirty="0"/>
          </a:p>
          <a:p>
            <a:pPr marL="457200" indent="-457200">
              <a:buClr>
                <a:srgbClr val="FFFF00"/>
              </a:buClr>
              <a:buFont typeface="Arial" panose="020B0604020202020204" pitchFamily="34" charset="0"/>
              <a:buChar char="•"/>
            </a:pPr>
            <a:r>
              <a:rPr lang="pt-BR" sz="2400" dirty="0"/>
              <a:t>O </a:t>
            </a:r>
            <a:r>
              <a:rPr lang="pt-BR" sz="2400" b="1" dirty="0">
                <a:solidFill>
                  <a:srgbClr val="FFFF00"/>
                </a:solidFill>
              </a:rPr>
              <a:t>discurso</a:t>
            </a:r>
            <a:r>
              <a:rPr lang="pt-BR" sz="2400" dirty="0"/>
              <a:t> é sempre uma </a:t>
            </a:r>
            <a:r>
              <a:rPr lang="pt-BR" sz="2400" b="1" dirty="0">
                <a:solidFill>
                  <a:srgbClr val="FFFF00"/>
                </a:solidFill>
              </a:rPr>
              <a:t>prática</a:t>
            </a:r>
            <a:r>
              <a:rPr lang="pt-BR" sz="2400" dirty="0"/>
              <a:t>.</a:t>
            </a:r>
          </a:p>
          <a:p>
            <a:pPr marL="342900" indent="-342900">
              <a:buClr>
                <a:srgbClr val="FFFF00"/>
              </a:buClr>
              <a:buFont typeface="Arial" panose="020B0604020202020204" pitchFamily="34" charset="0"/>
              <a:buChar char="•"/>
            </a:pPr>
            <a:endParaRPr lang="pt-BR" sz="1000" dirty="0"/>
          </a:p>
          <a:p>
            <a:pPr marL="457200" indent="-457200">
              <a:buClr>
                <a:srgbClr val="FFFF00"/>
              </a:buClr>
              <a:buFont typeface="Arial" panose="020B0604020202020204" pitchFamily="34" charset="0"/>
              <a:buChar char="•"/>
            </a:pPr>
            <a:r>
              <a:rPr lang="pt-BR" sz="2400" dirty="0"/>
              <a:t>As práticas são </a:t>
            </a:r>
            <a:r>
              <a:rPr lang="pt-BR" sz="2400" dirty="0">
                <a:solidFill>
                  <a:srgbClr val="FFFF00"/>
                </a:solidFill>
              </a:rPr>
              <a:t>discursivas</a:t>
            </a:r>
            <a:r>
              <a:rPr lang="pt-BR" sz="2400" dirty="0"/>
              <a:t> e </a:t>
            </a:r>
            <a:r>
              <a:rPr lang="pt-BR" sz="2400" dirty="0">
                <a:solidFill>
                  <a:srgbClr val="FFFF00"/>
                </a:solidFill>
              </a:rPr>
              <a:t>não-discursivas</a:t>
            </a:r>
            <a:r>
              <a:rPr lang="pt-BR" sz="2400" dirty="0"/>
              <a:t>. Mas, a rigor, tal separação não pode ser radical, completa.</a:t>
            </a:r>
          </a:p>
          <a:p>
            <a:pPr marL="457200" indent="-457200">
              <a:buClr>
                <a:srgbClr val="FFFF00"/>
              </a:buClr>
              <a:buFont typeface="Arial" panose="020B0604020202020204" pitchFamily="34" charset="0"/>
              <a:buChar char="•"/>
            </a:pPr>
            <a:endParaRPr lang="pt-BR" sz="1000" dirty="0"/>
          </a:p>
          <a:p>
            <a:pPr marL="457200" indent="-457200">
              <a:buClr>
                <a:srgbClr val="FFFF00"/>
              </a:buClr>
              <a:buFont typeface="Arial" panose="020B0604020202020204" pitchFamily="34" charset="0"/>
              <a:buChar char="•"/>
            </a:pPr>
            <a:r>
              <a:rPr lang="pt-BR" sz="2400" dirty="0"/>
              <a:t>Os </a:t>
            </a:r>
            <a:r>
              <a:rPr lang="pt-BR" sz="2400" b="1" dirty="0">
                <a:solidFill>
                  <a:srgbClr val="FFFF00"/>
                </a:solidFill>
              </a:rPr>
              <a:t>enunciados</a:t>
            </a:r>
            <a:r>
              <a:rPr lang="pt-BR" sz="2400" dirty="0"/>
              <a:t> são raros. As </a:t>
            </a:r>
            <a:r>
              <a:rPr lang="pt-BR" sz="2400" b="1" dirty="0">
                <a:solidFill>
                  <a:srgbClr val="FFFF00"/>
                </a:solidFill>
              </a:rPr>
              <a:t>enunciações</a:t>
            </a:r>
            <a:r>
              <a:rPr lang="pt-BR" sz="2400" dirty="0"/>
              <a:t> são comuns.</a:t>
            </a:r>
          </a:p>
        </p:txBody>
      </p:sp>
      <p:cxnSp>
        <p:nvCxnSpPr>
          <p:cNvPr id="5" name="Conector reto 4"/>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Conector reto 5">
            <a:extLst>
              <a:ext uri="{FF2B5EF4-FFF2-40B4-BE49-F238E27FC236}">
                <a16:creationId xmlns:a16="http://schemas.microsoft.com/office/drawing/2014/main" id="{F24FFEED-34D2-48F5-9E65-E56AA40A41D7}"/>
              </a:ext>
            </a:extLst>
          </p:cNvPr>
          <p:cNvCxnSpPr/>
          <p:nvPr/>
        </p:nvCxnSpPr>
        <p:spPr>
          <a:xfrm>
            <a:off x="3825793" y="3717032"/>
            <a:ext cx="1512168"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896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16632"/>
            <a:ext cx="7772400" cy="578495"/>
          </a:xfrm>
        </p:spPr>
        <p:txBody>
          <a:bodyPr/>
          <a:lstStyle/>
          <a:p>
            <a:r>
              <a:rPr lang="pt-BR" sz="2400" b="1" dirty="0"/>
              <a:t>Na Serra com Foucault</a:t>
            </a:r>
          </a:p>
        </p:txBody>
      </p:sp>
      <p:cxnSp>
        <p:nvCxnSpPr>
          <p:cNvPr id="5" name="Conector reto 4"/>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Retângulo 3">
            <a:extLst>
              <a:ext uri="{FF2B5EF4-FFF2-40B4-BE49-F238E27FC236}">
                <a16:creationId xmlns:a16="http://schemas.microsoft.com/office/drawing/2014/main" id="{EFA6711C-B39D-4E63-8415-8501F9882D8D}"/>
              </a:ext>
            </a:extLst>
          </p:cNvPr>
          <p:cNvSpPr/>
          <p:nvPr/>
        </p:nvSpPr>
        <p:spPr>
          <a:xfrm>
            <a:off x="251520" y="836712"/>
            <a:ext cx="8640960" cy="5724644"/>
          </a:xfrm>
          <a:prstGeom prst="rect">
            <a:avLst/>
          </a:prstGeom>
        </p:spPr>
        <p:txBody>
          <a:bodyPr wrap="square">
            <a:spAutoFit/>
          </a:bodyPr>
          <a:lstStyle/>
          <a:p>
            <a:pPr algn="ctr"/>
            <a:r>
              <a:rPr lang="pt-BR" sz="3200" b="1" dirty="0">
                <a:solidFill>
                  <a:srgbClr val="FFFF00"/>
                </a:solidFill>
              </a:rPr>
              <a:t>SUJEITO</a:t>
            </a:r>
          </a:p>
          <a:p>
            <a:pPr algn="ctr"/>
            <a:endParaRPr lang="pt-BR" sz="1000" b="1" dirty="0"/>
          </a:p>
          <a:p>
            <a:r>
              <a:rPr lang="pt-BR" sz="2400" dirty="0">
                <a:solidFill>
                  <a:schemeClr val="tx1">
                    <a:lumMod val="75000"/>
                  </a:schemeClr>
                </a:solidFill>
              </a:rPr>
              <a:t>Lat.: </a:t>
            </a:r>
            <a:r>
              <a:rPr lang="pt-BR" sz="2400" i="1" dirty="0" err="1"/>
              <a:t>subjectus</a:t>
            </a:r>
            <a:r>
              <a:rPr lang="pt-BR" sz="2400" dirty="0"/>
              <a:t>  (</a:t>
            </a:r>
            <a:r>
              <a:rPr lang="pt-BR" sz="2400" i="1" dirty="0"/>
              <a:t>sub </a:t>
            </a:r>
            <a:r>
              <a:rPr lang="pt-BR" sz="2400" dirty="0"/>
              <a:t>+</a:t>
            </a:r>
            <a:r>
              <a:rPr lang="pt-BR" sz="2400" i="1" dirty="0"/>
              <a:t> </a:t>
            </a:r>
            <a:r>
              <a:rPr lang="pt-BR" sz="2400" i="1" dirty="0" err="1"/>
              <a:t>jectare</a:t>
            </a:r>
            <a:r>
              <a:rPr lang="pt-BR" sz="2400" dirty="0"/>
              <a:t>)</a:t>
            </a:r>
          </a:p>
          <a:p>
            <a:endParaRPr lang="pt-BR" sz="3200" dirty="0"/>
          </a:p>
          <a:p>
            <a:endParaRPr lang="pt-BR" sz="3200" dirty="0"/>
          </a:p>
          <a:p>
            <a:r>
              <a:rPr lang="pt-BR" sz="3200" dirty="0"/>
              <a:t>	</a:t>
            </a:r>
            <a:r>
              <a:rPr lang="pt-BR" sz="2400" dirty="0">
                <a:solidFill>
                  <a:schemeClr val="tx1">
                    <a:lumMod val="75000"/>
                  </a:schemeClr>
                </a:solidFill>
              </a:rPr>
              <a:t>Port.:   </a:t>
            </a:r>
            <a:r>
              <a:rPr lang="pt-BR" sz="2400" dirty="0"/>
              <a:t>sujeito (</a:t>
            </a:r>
            <a:r>
              <a:rPr lang="pt-BR" sz="2400" i="1" dirty="0"/>
              <a:t>aquele que se lança sob si mesmo</a:t>
            </a:r>
            <a:r>
              <a:rPr lang="pt-BR" sz="2400" dirty="0"/>
              <a:t>)</a:t>
            </a:r>
          </a:p>
          <a:p>
            <a:endParaRPr lang="pt-BR" sz="2400" dirty="0"/>
          </a:p>
          <a:p>
            <a:pPr algn="ctr"/>
            <a:r>
              <a:rPr lang="pt-BR" sz="2800" dirty="0"/>
              <a:t>O </a:t>
            </a:r>
            <a:r>
              <a:rPr lang="pt-BR" sz="2800" b="1" dirty="0">
                <a:solidFill>
                  <a:srgbClr val="FFFF00"/>
                </a:solidFill>
              </a:rPr>
              <a:t>sujeito moderno </a:t>
            </a:r>
            <a:r>
              <a:rPr lang="pt-BR" sz="2800" dirty="0"/>
              <a:t>como um duplo empírico transcendental, “cuja morte está perto”.</a:t>
            </a:r>
          </a:p>
          <a:p>
            <a:pPr algn="ctr"/>
            <a:endParaRPr lang="pt-BR" sz="2400" dirty="0"/>
          </a:p>
          <a:p>
            <a:pPr algn="ctr"/>
            <a:r>
              <a:rPr lang="pt-BR" sz="2800" dirty="0"/>
              <a:t>Subjetividade        Subjetivação</a:t>
            </a:r>
          </a:p>
          <a:p>
            <a:endParaRPr lang="pt-BR" sz="2400" dirty="0"/>
          </a:p>
          <a:p>
            <a:endParaRPr lang="pt-BR" sz="2400" dirty="0"/>
          </a:p>
          <a:p>
            <a:endParaRPr lang="pt-BR" sz="2400" dirty="0"/>
          </a:p>
        </p:txBody>
      </p:sp>
      <p:cxnSp>
        <p:nvCxnSpPr>
          <p:cNvPr id="6" name="Conector de seta reta 5">
            <a:extLst>
              <a:ext uri="{FF2B5EF4-FFF2-40B4-BE49-F238E27FC236}">
                <a16:creationId xmlns:a16="http://schemas.microsoft.com/office/drawing/2014/main" id="{81928F87-5AD8-47E1-823B-B76016F33212}"/>
              </a:ext>
            </a:extLst>
          </p:cNvPr>
          <p:cNvCxnSpPr/>
          <p:nvPr/>
        </p:nvCxnSpPr>
        <p:spPr>
          <a:xfrm>
            <a:off x="683568" y="1916832"/>
            <a:ext cx="576064" cy="100811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012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664233"/>
            <a:ext cx="8640960" cy="6120680"/>
          </a:xfrm>
        </p:spPr>
        <p:txBody>
          <a:bodyPr>
            <a:normAutofit/>
          </a:bodyPr>
          <a:lstStyle/>
          <a:p>
            <a:r>
              <a:rPr lang="pt-BR" b="1" dirty="0">
                <a:solidFill>
                  <a:srgbClr val="FFFF00"/>
                </a:solidFill>
              </a:rPr>
              <a:t>GOVERNO</a:t>
            </a:r>
          </a:p>
          <a:p>
            <a:r>
              <a:rPr lang="pt-BR" sz="2800" dirty="0">
                <a:solidFill>
                  <a:schemeClr val="tx1">
                    <a:lumMod val="75000"/>
                  </a:schemeClr>
                </a:solidFill>
              </a:rPr>
              <a:t>Gr.: </a:t>
            </a:r>
            <a:r>
              <a:rPr lang="el-GR" sz="2800" i="1" dirty="0"/>
              <a:t>κυβερνούν</a:t>
            </a:r>
            <a:r>
              <a:rPr lang="pt-BR" sz="2800" dirty="0"/>
              <a:t> </a:t>
            </a:r>
            <a:r>
              <a:rPr lang="pt-BR" sz="2800" dirty="0">
                <a:solidFill>
                  <a:schemeClr val="tx1">
                    <a:lumMod val="75000"/>
                  </a:schemeClr>
                </a:solidFill>
              </a:rPr>
              <a:t>(</a:t>
            </a:r>
            <a:r>
              <a:rPr lang="pt-BR" sz="2800" dirty="0" err="1">
                <a:solidFill>
                  <a:schemeClr val="tx1">
                    <a:lumMod val="75000"/>
                  </a:schemeClr>
                </a:solidFill>
              </a:rPr>
              <a:t>kivernoin</a:t>
            </a:r>
            <a:r>
              <a:rPr lang="pt-BR" sz="2800" dirty="0">
                <a:solidFill>
                  <a:schemeClr val="tx1">
                    <a:lumMod val="75000"/>
                  </a:schemeClr>
                </a:solidFill>
              </a:rPr>
              <a:t>)</a:t>
            </a:r>
          </a:p>
          <a:p>
            <a:pPr algn="l"/>
            <a:r>
              <a:rPr lang="pt-BR" sz="2000" dirty="0"/>
              <a:t>				</a:t>
            </a:r>
            <a:r>
              <a:rPr lang="pt-BR" sz="2000" b="1" dirty="0"/>
              <a:t>governar</a:t>
            </a:r>
            <a:r>
              <a:rPr lang="pt-BR" sz="2000" dirty="0"/>
              <a:t> (no sentido de </a:t>
            </a:r>
            <a:r>
              <a:rPr lang="pt-BR" sz="2000" i="1" dirty="0"/>
              <a:t>conduzir</a:t>
            </a:r>
            <a:r>
              <a:rPr lang="pt-BR" sz="2000" dirty="0"/>
              <a:t>)</a:t>
            </a:r>
            <a:r>
              <a:rPr lang="pt-BR" sz="2000" i="1" dirty="0"/>
              <a:t> </a:t>
            </a:r>
            <a:r>
              <a:rPr lang="pt-BR" sz="2000" b="1" i="1" dirty="0">
                <a:solidFill>
                  <a:srgbClr val="FFFF00"/>
                </a:solidFill>
              </a:rPr>
              <a:t>*</a:t>
            </a:r>
          </a:p>
          <a:p>
            <a:endParaRPr lang="pt-BR" sz="2000" dirty="0"/>
          </a:p>
          <a:p>
            <a:r>
              <a:rPr lang="pt-BR" sz="2800" dirty="0">
                <a:solidFill>
                  <a:schemeClr val="tx1">
                    <a:lumMod val="75000"/>
                  </a:schemeClr>
                </a:solidFill>
              </a:rPr>
              <a:t>Lat.: </a:t>
            </a:r>
            <a:r>
              <a:rPr lang="pt-BR" sz="2800" i="1" dirty="0" err="1"/>
              <a:t>gubernare</a:t>
            </a:r>
            <a:endParaRPr lang="pt-BR" sz="2800" i="1" dirty="0"/>
          </a:p>
          <a:p>
            <a:endParaRPr lang="pt-BR" sz="2000" dirty="0"/>
          </a:p>
          <a:p>
            <a:endParaRPr lang="pt-BR" sz="2000" dirty="0"/>
          </a:p>
          <a:p>
            <a:pPr algn="l"/>
            <a:r>
              <a:rPr lang="pt-BR" sz="2800" dirty="0"/>
              <a:t>				    </a:t>
            </a:r>
            <a:r>
              <a:rPr lang="pt-BR" sz="2800" dirty="0">
                <a:solidFill>
                  <a:schemeClr val="tx1">
                    <a:lumMod val="75000"/>
                  </a:schemeClr>
                </a:solidFill>
              </a:rPr>
              <a:t>Port.: </a:t>
            </a:r>
            <a:r>
              <a:rPr lang="pt-BR" sz="2800" i="1" dirty="0"/>
              <a:t>governar  </a:t>
            </a:r>
          </a:p>
          <a:p>
            <a:r>
              <a:rPr lang="pt-BR" b="1" dirty="0">
                <a:solidFill>
                  <a:srgbClr val="FFFF00"/>
                </a:solidFill>
              </a:rPr>
              <a:t>*</a:t>
            </a:r>
            <a:r>
              <a:rPr lang="pt-BR" dirty="0">
                <a:solidFill>
                  <a:srgbClr val="FFFF00"/>
                </a:solidFill>
              </a:rPr>
              <a:t> </a:t>
            </a:r>
            <a:r>
              <a:rPr lang="pt-BR" b="1" dirty="0">
                <a:solidFill>
                  <a:srgbClr val="FFFF00"/>
                </a:solidFill>
              </a:rPr>
              <a:t>Conduzir</a:t>
            </a:r>
            <a:endParaRPr lang="pt-BR" sz="2800" i="1" dirty="0"/>
          </a:p>
          <a:p>
            <a:pPr algn="l"/>
            <a:r>
              <a:rPr lang="pt-BR" sz="2800" dirty="0">
                <a:solidFill>
                  <a:schemeClr val="tx1">
                    <a:lumMod val="75000"/>
                  </a:schemeClr>
                </a:solidFill>
              </a:rPr>
              <a:t>Lat.: </a:t>
            </a:r>
            <a:r>
              <a:rPr lang="pt-BR" sz="2800" i="1" dirty="0" err="1"/>
              <a:t>conducĕre</a:t>
            </a:r>
            <a:r>
              <a:rPr lang="pt-BR" sz="2800" dirty="0"/>
              <a:t> </a:t>
            </a:r>
            <a:r>
              <a:rPr lang="pt-BR" sz="2800" dirty="0">
                <a:solidFill>
                  <a:schemeClr val="tx1">
                    <a:lumMod val="75000"/>
                  </a:schemeClr>
                </a:solidFill>
              </a:rPr>
              <a:t>(cum + </a:t>
            </a:r>
            <a:r>
              <a:rPr lang="pt-BR" sz="2800" dirty="0" err="1">
                <a:solidFill>
                  <a:schemeClr val="tx1">
                    <a:lumMod val="75000"/>
                  </a:schemeClr>
                </a:solidFill>
              </a:rPr>
              <a:t>ducĕre</a:t>
            </a:r>
            <a:r>
              <a:rPr lang="pt-BR" sz="2800" dirty="0">
                <a:solidFill>
                  <a:schemeClr val="tx1">
                    <a:lumMod val="75000"/>
                  </a:schemeClr>
                </a:solidFill>
              </a:rPr>
              <a:t>)</a:t>
            </a:r>
          </a:p>
          <a:p>
            <a:pPr algn="l"/>
            <a:r>
              <a:rPr lang="pt-BR" sz="2800" dirty="0"/>
              <a:t>  </a:t>
            </a:r>
          </a:p>
          <a:p>
            <a:pPr algn="l"/>
            <a:r>
              <a:rPr lang="pt-BR" sz="2800" dirty="0"/>
              <a:t>      </a:t>
            </a:r>
            <a:r>
              <a:rPr lang="pt-BR" sz="2800" dirty="0">
                <a:solidFill>
                  <a:schemeClr val="tx1">
                    <a:lumMod val="75000"/>
                  </a:schemeClr>
                </a:solidFill>
              </a:rPr>
              <a:t>Port.: </a:t>
            </a:r>
            <a:r>
              <a:rPr lang="pt-BR" sz="2800" i="1" dirty="0"/>
              <a:t>conduzir</a:t>
            </a:r>
            <a:r>
              <a:rPr lang="pt-BR" sz="2000" i="1" dirty="0"/>
              <a:t> </a:t>
            </a:r>
            <a:r>
              <a:rPr lang="pt-BR" sz="2000" dirty="0"/>
              <a:t>(no sentido de </a:t>
            </a:r>
            <a:r>
              <a:rPr lang="pt-BR" sz="2000" i="1" dirty="0"/>
              <a:t>levar junto</a:t>
            </a:r>
            <a:r>
              <a:rPr lang="pt-BR" sz="2000" dirty="0"/>
              <a:t>, “</a:t>
            </a:r>
            <a:r>
              <a:rPr lang="pt-BR" sz="2000" i="1" dirty="0"/>
              <a:t>numa boa”</a:t>
            </a:r>
            <a:r>
              <a:rPr lang="pt-BR" sz="2000" dirty="0"/>
              <a:t> ou </a:t>
            </a:r>
            <a:r>
              <a:rPr lang="pt-BR" sz="2000" i="1" dirty="0"/>
              <a:t>a bom termo</a:t>
            </a:r>
            <a:r>
              <a:rPr lang="pt-BR" sz="2000" dirty="0"/>
              <a:t>)</a:t>
            </a:r>
          </a:p>
        </p:txBody>
      </p:sp>
      <p:cxnSp>
        <p:nvCxnSpPr>
          <p:cNvPr id="6" name="Conector de seta reta 5"/>
          <p:cNvCxnSpPr/>
          <p:nvPr/>
        </p:nvCxnSpPr>
        <p:spPr>
          <a:xfrm>
            <a:off x="2843808" y="1700808"/>
            <a:ext cx="576064" cy="100811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Conector de seta reta 6"/>
          <p:cNvCxnSpPr/>
          <p:nvPr/>
        </p:nvCxnSpPr>
        <p:spPr>
          <a:xfrm>
            <a:off x="3661162" y="2996952"/>
            <a:ext cx="576064" cy="100811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a:off x="467544" y="5301208"/>
            <a:ext cx="360040" cy="64807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ector reto 11"/>
          <p:cNvCxnSpPr/>
          <p:nvPr/>
        </p:nvCxnSpPr>
        <p:spPr>
          <a:xfrm>
            <a:off x="0" y="4149080"/>
            <a:ext cx="9144000"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ítulo 1">
            <a:extLst>
              <a:ext uri="{FF2B5EF4-FFF2-40B4-BE49-F238E27FC236}">
                <a16:creationId xmlns:a16="http://schemas.microsoft.com/office/drawing/2014/main" id="{8268E65A-CCA1-41FE-9D4A-AE214198C4A8}"/>
              </a:ext>
            </a:extLst>
          </p:cNvPr>
          <p:cNvSpPr>
            <a:spLocks noGrp="1"/>
          </p:cNvSpPr>
          <p:nvPr>
            <p:ph type="ctrTitle"/>
          </p:nvPr>
        </p:nvSpPr>
        <p:spPr>
          <a:xfrm>
            <a:off x="685800" y="116632"/>
            <a:ext cx="7772400" cy="578495"/>
          </a:xfrm>
        </p:spPr>
        <p:txBody>
          <a:bodyPr/>
          <a:lstStyle/>
          <a:p>
            <a:r>
              <a:rPr lang="pt-BR" sz="2400" dirty="0"/>
              <a:t>Na Serra com Foucault</a:t>
            </a:r>
          </a:p>
        </p:txBody>
      </p:sp>
      <p:cxnSp>
        <p:nvCxnSpPr>
          <p:cNvPr id="10" name="Conector reto 9">
            <a:extLst>
              <a:ext uri="{FF2B5EF4-FFF2-40B4-BE49-F238E27FC236}">
                <a16:creationId xmlns:a16="http://schemas.microsoft.com/office/drawing/2014/main" id="{5FC0D0A4-B789-4E6D-9E1E-1320A932D3CC}"/>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087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16632"/>
            <a:ext cx="7772400" cy="578495"/>
          </a:xfrm>
        </p:spPr>
        <p:txBody>
          <a:bodyPr/>
          <a:lstStyle/>
          <a:p>
            <a:r>
              <a:rPr lang="pt-BR" sz="2400" b="1" dirty="0"/>
              <a:t>Na Serra com Foucault</a:t>
            </a:r>
          </a:p>
        </p:txBody>
      </p:sp>
      <p:sp>
        <p:nvSpPr>
          <p:cNvPr id="3" name="Subtítulo 2"/>
          <p:cNvSpPr>
            <a:spLocks noGrp="1"/>
          </p:cNvSpPr>
          <p:nvPr>
            <p:ph type="subTitle" idx="1"/>
          </p:nvPr>
        </p:nvSpPr>
        <p:spPr>
          <a:xfrm>
            <a:off x="251520" y="764703"/>
            <a:ext cx="8640960" cy="5760639"/>
          </a:xfrm>
        </p:spPr>
        <p:txBody>
          <a:bodyPr/>
          <a:lstStyle/>
          <a:p>
            <a:r>
              <a:rPr lang="pt-BR" b="1" dirty="0">
                <a:solidFill>
                  <a:srgbClr val="FFFF00"/>
                </a:solidFill>
              </a:rPr>
              <a:t>DOMINAÇÃO</a:t>
            </a:r>
          </a:p>
          <a:p>
            <a:endParaRPr lang="pt-BR" sz="1000" dirty="0"/>
          </a:p>
          <a:p>
            <a:pPr algn="l"/>
            <a:r>
              <a:rPr lang="pt-BR" sz="2400" dirty="0">
                <a:solidFill>
                  <a:schemeClr val="tx1">
                    <a:lumMod val="75000"/>
                  </a:schemeClr>
                </a:solidFill>
              </a:rPr>
              <a:t>Lat.: </a:t>
            </a:r>
            <a:r>
              <a:rPr lang="pt-BR" sz="2400" i="1" dirty="0"/>
              <a:t>domus, i </a:t>
            </a:r>
            <a:r>
              <a:rPr lang="pt-BR" sz="2400" dirty="0"/>
              <a:t>– a casa, a morada, a família, a pátria</a:t>
            </a:r>
          </a:p>
          <a:p>
            <a:pPr algn="l"/>
            <a:r>
              <a:rPr lang="pt-BR" sz="2400" dirty="0"/>
              <a:t>         </a:t>
            </a:r>
            <a:r>
              <a:rPr lang="pt-BR" sz="2400" i="1" dirty="0"/>
              <a:t>domus, </a:t>
            </a:r>
            <a:r>
              <a:rPr lang="pt-BR" sz="2400" i="1" dirty="0" err="1"/>
              <a:t>ĭni</a:t>
            </a:r>
            <a:r>
              <a:rPr lang="pt-BR" sz="2400" i="1" dirty="0"/>
              <a:t> </a:t>
            </a:r>
            <a:r>
              <a:rPr lang="pt-BR" sz="2400" dirty="0"/>
              <a:t>– o dono, o senhor, aquele que (</a:t>
            </a:r>
            <a:r>
              <a:rPr lang="pt-BR" sz="2400" dirty="0" err="1"/>
              <a:t>co</a:t>
            </a:r>
            <a:r>
              <a:rPr lang="pt-BR" sz="2400" dirty="0"/>
              <a:t>)manda</a:t>
            </a:r>
          </a:p>
          <a:p>
            <a:pPr algn="l"/>
            <a:endParaRPr lang="pt-BR" sz="2400" dirty="0"/>
          </a:p>
          <a:p>
            <a:pPr algn="l"/>
            <a:endParaRPr lang="pt-BR" sz="2400" dirty="0"/>
          </a:p>
          <a:p>
            <a:pPr algn="l"/>
            <a:r>
              <a:rPr lang="pt-BR" sz="2400" dirty="0"/>
              <a:t>	</a:t>
            </a:r>
            <a:r>
              <a:rPr lang="pt-BR" sz="2400" dirty="0">
                <a:solidFill>
                  <a:schemeClr val="tx1">
                    <a:lumMod val="75000"/>
                  </a:schemeClr>
                </a:solidFill>
              </a:rPr>
              <a:t>Port.:</a:t>
            </a:r>
            <a:r>
              <a:rPr lang="pt-BR" sz="2400" dirty="0"/>
              <a:t>	domo, domicílio, doméstico, domesticar,</a:t>
            </a:r>
          </a:p>
          <a:p>
            <a:pPr algn="l"/>
            <a:r>
              <a:rPr lang="pt-BR" sz="2400" dirty="0"/>
              <a:t>		domar, dominar, dominação . . .</a:t>
            </a:r>
          </a:p>
          <a:p>
            <a:pPr algn="l"/>
            <a:endParaRPr lang="pt-BR" sz="2000" dirty="0"/>
          </a:p>
          <a:p>
            <a:pPr algn="l"/>
            <a:endParaRPr lang="pt-BR" sz="2000" dirty="0"/>
          </a:p>
          <a:p>
            <a:pPr algn="l"/>
            <a:r>
              <a:rPr lang="pt-BR" b="1" dirty="0">
                <a:solidFill>
                  <a:srgbClr val="FFFF00"/>
                </a:solidFill>
              </a:rPr>
              <a:t>Educar</a:t>
            </a:r>
            <a:r>
              <a:rPr lang="pt-BR" dirty="0"/>
              <a:t> é trazer para o domínio de quem educa . . .</a:t>
            </a:r>
          </a:p>
          <a:p>
            <a:pPr algn="l"/>
            <a:r>
              <a:rPr lang="pt-BR" dirty="0"/>
              <a:t>	A </a:t>
            </a:r>
            <a:r>
              <a:rPr lang="pt-BR" b="1" dirty="0">
                <a:solidFill>
                  <a:srgbClr val="FFFF00"/>
                </a:solidFill>
              </a:rPr>
              <a:t>inclusão</a:t>
            </a:r>
            <a:r>
              <a:rPr lang="pt-BR" dirty="0"/>
              <a:t> é uma forma de dominação . . .</a:t>
            </a:r>
          </a:p>
        </p:txBody>
      </p:sp>
      <p:cxnSp>
        <p:nvCxnSpPr>
          <p:cNvPr id="5" name="Conector reto 4"/>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Conector de seta reta 5">
            <a:extLst>
              <a:ext uri="{FF2B5EF4-FFF2-40B4-BE49-F238E27FC236}">
                <a16:creationId xmlns:a16="http://schemas.microsoft.com/office/drawing/2014/main" id="{1CF84381-D4E5-4C64-8BC4-F23153961E9C}"/>
              </a:ext>
            </a:extLst>
          </p:cNvPr>
          <p:cNvCxnSpPr/>
          <p:nvPr/>
        </p:nvCxnSpPr>
        <p:spPr>
          <a:xfrm>
            <a:off x="648732" y="2132856"/>
            <a:ext cx="576064" cy="100811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868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908720"/>
            <a:ext cx="8640960" cy="5112568"/>
          </a:xfrm>
        </p:spPr>
        <p:txBody>
          <a:bodyPr/>
          <a:lstStyle/>
          <a:p>
            <a:r>
              <a:rPr lang="pt-BR" b="1" dirty="0">
                <a:solidFill>
                  <a:srgbClr val="FFFF00"/>
                </a:solidFill>
              </a:rPr>
              <a:t>PODER</a:t>
            </a:r>
          </a:p>
          <a:p>
            <a:endParaRPr lang="pt-BR" sz="1000" dirty="0"/>
          </a:p>
          <a:p>
            <a:pPr marL="457200" indent="-457200">
              <a:buClr>
                <a:srgbClr val="FFFF00"/>
              </a:buClr>
              <a:buFont typeface="Arial" panose="020B0604020202020204" pitchFamily="34" charset="0"/>
              <a:buChar char="•"/>
            </a:pPr>
            <a:r>
              <a:rPr lang="pt-BR" dirty="0"/>
              <a:t>Em Foucault, não há propriamente uma teoria sobre o poder.</a:t>
            </a:r>
          </a:p>
          <a:p>
            <a:pPr marL="457200" indent="-457200">
              <a:buClr>
                <a:srgbClr val="FFFF00"/>
              </a:buClr>
              <a:buFont typeface="Arial" panose="020B0604020202020204" pitchFamily="34" charset="0"/>
              <a:buChar char="•"/>
            </a:pPr>
            <a:r>
              <a:rPr lang="pt-BR" b="1" dirty="0">
                <a:solidFill>
                  <a:srgbClr val="FFFF00"/>
                </a:solidFill>
              </a:rPr>
              <a:t>Poder</a:t>
            </a:r>
            <a:r>
              <a:rPr lang="pt-BR" dirty="0"/>
              <a:t> é o nome que Foucault dá a uma relação; assim, o poder não é uma </a:t>
            </a:r>
            <a:r>
              <a:rPr lang="pt-BR" i="1" dirty="0"/>
              <a:t>coisa</a:t>
            </a:r>
            <a:r>
              <a:rPr lang="pt-BR" dirty="0"/>
              <a:t> que se possua, mas uma </a:t>
            </a:r>
            <a:r>
              <a:rPr lang="pt-BR" i="1" dirty="0"/>
              <a:t>capacidade</a:t>
            </a:r>
            <a:r>
              <a:rPr lang="pt-BR" dirty="0"/>
              <a:t> de agir sobre ações (de outros ou de nós mesmos). </a:t>
            </a:r>
          </a:p>
          <a:p>
            <a:pPr marL="457200" indent="-457200">
              <a:buClr>
                <a:srgbClr val="FFFF00"/>
              </a:buClr>
              <a:buFont typeface="Arial" panose="020B0604020202020204" pitchFamily="34" charset="0"/>
              <a:buChar char="•"/>
            </a:pPr>
            <a:r>
              <a:rPr lang="pt-BR" dirty="0"/>
              <a:t>Tal capacidade é gerada no </a:t>
            </a:r>
            <a:r>
              <a:rPr lang="pt-BR" i="1" dirty="0"/>
              <a:t>diferencial</a:t>
            </a:r>
            <a:r>
              <a:rPr lang="pt-BR" dirty="0"/>
              <a:t> que se alimenta da diferença entre os diferentes. </a:t>
            </a:r>
          </a:p>
        </p:txBody>
      </p:sp>
      <p:sp>
        <p:nvSpPr>
          <p:cNvPr id="6" name="Rectangle 4"/>
          <p:cNvSpPr txBox="1">
            <a:spLocks noChangeArrowheads="1"/>
          </p:cNvSpPr>
          <p:nvPr/>
        </p:nvSpPr>
        <p:spPr bwMode="auto">
          <a:xfrm>
            <a:off x="5652120" y="6156012"/>
            <a:ext cx="318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800" b="1" dirty="0">
                <a:solidFill>
                  <a:srgbClr val="FFFF00"/>
                </a:solidFill>
              </a:rPr>
              <a:t>alfredoveiganeto@gmail.com</a:t>
            </a:r>
          </a:p>
        </p:txBody>
      </p:sp>
      <p:sp>
        <p:nvSpPr>
          <p:cNvPr id="8" name="Título 1">
            <a:extLst>
              <a:ext uri="{FF2B5EF4-FFF2-40B4-BE49-F238E27FC236}">
                <a16:creationId xmlns:a16="http://schemas.microsoft.com/office/drawing/2014/main" id="{B418DE08-5D32-4EE6-8D92-CF77B0FF5647}"/>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9" name="Conector reto 8">
            <a:extLst>
              <a:ext uri="{FF2B5EF4-FFF2-40B4-BE49-F238E27FC236}">
                <a16:creationId xmlns:a16="http://schemas.microsoft.com/office/drawing/2014/main" id="{4C8D36AB-40F5-4963-BCA2-14E77D453A5C}"/>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462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980728"/>
            <a:ext cx="8640960" cy="5112568"/>
          </a:xfrm>
        </p:spPr>
        <p:txBody>
          <a:bodyPr>
            <a:normAutofit lnSpcReduction="10000"/>
          </a:bodyPr>
          <a:lstStyle/>
          <a:p>
            <a:endParaRPr lang="pt-BR" sz="1000" dirty="0"/>
          </a:p>
          <a:p>
            <a:r>
              <a:rPr lang="pt-BR" dirty="0"/>
              <a:t>Não se trata de fazer análises </a:t>
            </a:r>
            <a:r>
              <a:rPr lang="pt-BR" i="1" dirty="0"/>
              <a:t>econômicas</a:t>
            </a:r>
            <a:r>
              <a:rPr lang="pt-BR" dirty="0"/>
              <a:t>, </a:t>
            </a:r>
            <a:r>
              <a:rPr lang="pt-BR" i="1" dirty="0"/>
              <a:t>jurídicas </a:t>
            </a:r>
            <a:r>
              <a:rPr lang="pt-BR" dirty="0"/>
              <a:t>ou </a:t>
            </a:r>
            <a:r>
              <a:rPr lang="pt-BR" i="1" dirty="0"/>
              <a:t>psicológicas</a:t>
            </a:r>
            <a:r>
              <a:rPr lang="pt-BR" dirty="0"/>
              <a:t> sobre o poder – que seriam análises descendentes –, mas análises das próprias </a:t>
            </a:r>
            <a:r>
              <a:rPr lang="pt-BR" i="1" dirty="0">
                <a:solidFill>
                  <a:srgbClr val="FFFF00"/>
                </a:solidFill>
              </a:rPr>
              <a:t>práticas</a:t>
            </a:r>
            <a:r>
              <a:rPr lang="pt-BR" dirty="0"/>
              <a:t> de poder, ou seja, das ações </a:t>
            </a:r>
            <a:r>
              <a:rPr lang="pt-BR" i="1" dirty="0">
                <a:solidFill>
                  <a:srgbClr val="FFFF00"/>
                </a:solidFill>
              </a:rPr>
              <a:t>microfísicas</a:t>
            </a:r>
            <a:r>
              <a:rPr lang="pt-BR" dirty="0"/>
              <a:t> – portanto, análises ascendentes.</a:t>
            </a:r>
          </a:p>
          <a:p>
            <a:endParaRPr lang="pt-BR" sz="1000" dirty="0"/>
          </a:p>
          <a:p>
            <a:r>
              <a:rPr lang="pt-BR" dirty="0"/>
              <a:t>Com tal inversão metodológica, Foucault mostra que o poder tem sua </a:t>
            </a:r>
            <a:r>
              <a:rPr lang="pt-BR" dirty="0">
                <a:solidFill>
                  <a:srgbClr val="FFFF00"/>
                </a:solidFill>
              </a:rPr>
              <a:t>positividade</a:t>
            </a:r>
            <a:r>
              <a:rPr lang="pt-BR" dirty="0"/>
              <a:t> e </a:t>
            </a:r>
            <a:r>
              <a:rPr lang="pt-BR" dirty="0">
                <a:solidFill>
                  <a:srgbClr val="FFFF00"/>
                </a:solidFill>
              </a:rPr>
              <a:t>produtividade</a:t>
            </a:r>
            <a:r>
              <a:rPr lang="pt-BR" dirty="0"/>
              <a:t>; isso é, que o poder é positivo porque produz (saberes, novas práticas, individualidades e subjetividades).</a:t>
            </a:r>
          </a:p>
        </p:txBody>
      </p:sp>
      <p:sp>
        <p:nvSpPr>
          <p:cNvPr id="6" name="Rectangle 4"/>
          <p:cNvSpPr txBox="1">
            <a:spLocks noChangeArrowheads="1"/>
          </p:cNvSpPr>
          <p:nvPr/>
        </p:nvSpPr>
        <p:spPr bwMode="auto">
          <a:xfrm>
            <a:off x="5652120" y="6156012"/>
            <a:ext cx="318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800" b="1" dirty="0">
                <a:solidFill>
                  <a:srgbClr val="FFFF00"/>
                </a:solidFill>
              </a:rPr>
              <a:t>alfredoveiganeto@gmail.com</a:t>
            </a:r>
          </a:p>
        </p:txBody>
      </p:sp>
      <p:sp>
        <p:nvSpPr>
          <p:cNvPr id="8" name="Título 1">
            <a:extLst>
              <a:ext uri="{FF2B5EF4-FFF2-40B4-BE49-F238E27FC236}">
                <a16:creationId xmlns:a16="http://schemas.microsoft.com/office/drawing/2014/main" id="{B7B236E7-91FE-4EFF-9551-1DB790829D8F}"/>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9" name="Conector reto 8">
            <a:extLst>
              <a:ext uri="{FF2B5EF4-FFF2-40B4-BE49-F238E27FC236}">
                <a16:creationId xmlns:a16="http://schemas.microsoft.com/office/drawing/2014/main" id="{4BB9DDF7-0891-4425-95EB-718B3C297C87}"/>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63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16632"/>
            <a:ext cx="7772400" cy="578495"/>
          </a:xfrm>
        </p:spPr>
        <p:txBody>
          <a:bodyPr/>
          <a:lstStyle/>
          <a:p>
            <a:r>
              <a:rPr lang="pt-BR" sz="2400" b="1" dirty="0"/>
              <a:t>Na Serra com Foucault</a:t>
            </a:r>
          </a:p>
        </p:txBody>
      </p:sp>
      <p:sp>
        <p:nvSpPr>
          <p:cNvPr id="3" name="Subtítulo 2"/>
          <p:cNvSpPr>
            <a:spLocks noGrp="1"/>
          </p:cNvSpPr>
          <p:nvPr>
            <p:ph type="subTitle" idx="1"/>
          </p:nvPr>
        </p:nvSpPr>
        <p:spPr>
          <a:xfrm>
            <a:off x="251520" y="764707"/>
            <a:ext cx="8640960" cy="5832645"/>
          </a:xfrm>
        </p:spPr>
        <p:txBody>
          <a:bodyPr>
            <a:normAutofit lnSpcReduction="10000"/>
          </a:bodyPr>
          <a:lstStyle/>
          <a:p>
            <a:pPr lvl="0"/>
            <a:r>
              <a:rPr lang="pt-BR" b="1" dirty="0">
                <a:solidFill>
                  <a:srgbClr val="FFFF00"/>
                </a:solidFill>
              </a:rPr>
              <a:t>Grande ocular/angular</a:t>
            </a:r>
          </a:p>
          <a:p>
            <a:pPr lvl="0"/>
            <a:endParaRPr lang="pt-BR" sz="800" dirty="0"/>
          </a:p>
          <a:p>
            <a:pPr lvl="0"/>
            <a:r>
              <a:rPr lang="pt-BR" sz="2000" dirty="0"/>
              <a:t>ou</a:t>
            </a:r>
          </a:p>
          <a:p>
            <a:pPr lvl="0"/>
            <a:endParaRPr lang="pt-BR" sz="800" dirty="0"/>
          </a:p>
          <a:p>
            <a:pPr lvl="0"/>
            <a:r>
              <a:rPr lang="pt-BR" sz="2800" b="1" dirty="0"/>
              <a:t>Situando Foucault</a:t>
            </a:r>
          </a:p>
          <a:p>
            <a:pPr lvl="0"/>
            <a:endParaRPr lang="pt-BR" sz="800" b="1" dirty="0"/>
          </a:p>
          <a:p>
            <a:pPr marL="914400" lvl="1" indent="-457200" algn="l">
              <a:buClr>
                <a:srgbClr val="FFFF00"/>
              </a:buClr>
              <a:buFont typeface="Arial" panose="020B0604020202020204" pitchFamily="34" charset="0"/>
              <a:buChar char="•"/>
            </a:pPr>
            <a:r>
              <a:rPr lang="pt-BR" dirty="0"/>
              <a:t>A </a:t>
            </a:r>
            <a:r>
              <a:rPr lang="pt-BR" dirty="0">
                <a:solidFill>
                  <a:srgbClr val="FFFF00"/>
                </a:solidFill>
              </a:rPr>
              <a:t>posição</a:t>
            </a:r>
            <a:r>
              <a:rPr lang="pt-BR" dirty="0"/>
              <a:t> de Michel Foucault e do campo dos </a:t>
            </a:r>
            <a:r>
              <a:rPr lang="pt-BR" i="1" dirty="0"/>
              <a:t>Estudos Foucaultianos </a:t>
            </a:r>
            <a:r>
              <a:rPr lang="pt-BR" dirty="0"/>
              <a:t>no panorama acadêmico e político contemporâneo. Platônicos e </a:t>
            </a:r>
            <a:r>
              <a:rPr lang="pt-BR" dirty="0" err="1"/>
              <a:t>não-platônicos</a:t>
            </a:r>
            <a:r>
              <a:rPr lang="pt-BR" dirty="0"/>
              <a:t>; metafísicos e não metafísicos; sistemáticos e edificantes.</a:t>
            </a:r>
          </a:p>
          <a:p>
            <a:pPr lvl="1" algn="l">
              <a:buClr>
                <a:srgbClr val="FFFF00"/>
              </a:buClr>
            </a:pPr>
            <a:endParaRPr lang="pt-BR" sz="1000" dirty="0"/>
          </a:p>
          <a:p>
            <a:pPr marL="914400" lvl="1" indent="-457200" algn="l">
              <a:buClr>
                <a:srgbClr val="FFFF00"/>
              </a:buClr>
              <a:buFont typeface="Arial" panose="020B0604020202020204" pitchFamily="34" charset="0"/>
              <a:buChar char="•"/>
            </a:pPr>
            <a:r>
              <a:rPr lang="pt-BR" dirty="0"/>
              <a:t>Os </a:t>
            </a:r>
            <a:r>
              <a:rPr lang="pt-BR" dirty="0">
                <a:solidFill>
                  <a:srgbClr val="FFFF00"/>
                </a:solidFill>
              </a:rPr>
              <a:t>3 domínios foucaultianos</a:t>
            </a:r>
            <a:r>
              <a:rPr lang="pt-BR" dirty="0"/>
              <a:t>: a problemática da periodização. </a:t>
            </a:r>
          </a:p>
          <a:p>
            <a:pPr lvl="1" algn="l">
              <a:buClr>
                <a:srgbClr val="FFFF00"/>
              </a:buClr>
            </a:pPr>
            <a:endParaRPr lang="pt-BR" sz="1000" dirty="0"/>
          </a:p>
          <a:p>
            <a:pPr marL="914400" lvl="1" indent="-457200" algn="l">
              <a:buClr>
                <a:srgbClr val="FFFF00"/>
              </a:buClr>
              <a:buFont typeface="Arial" panose="020B0604020202020204" pitchFamily="34" charset="0"/>
              <a:buChar char="•"/>
            </a:pPr>
            <a:r>
              <a:rPr lang="pt-BR" dirty="0">
                <a:solidFill>
                  <a:srgbClr val="FFFF00"/>
                </a:solidFill>
              </a:rPr>
              <a:t>Teoria</a:t>
            </a:r>
            <a:r>
              <a:rPr lang="pt-BR" dirty="0"/>
              <a:t> e </a:t>
            </a:r>
            <a:r>
              <a:rPr lang="pt-BR" dirty="0">
                <a:solidFill>
                  <a:srgbClr val="FFFF00"/>
                </a:solidFill>
              </a:rPr>
              <a:t>método</a:t>
            </a:r>
            <a:r>
              <a:rPr lang="pt-BR" dirty="0"/>
              <a:t> em Foucault ?</a:t>
            </a:r>
          </a:p>
        </p:txBody>
      </p:sp>
      <p:cxnSp>
        <p:nvCxnSpPr>
          <p:cNvPr id="5" name="Conector reto 4"/>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27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980728"/>
            <a:ext cx="8640960" cy="5256584"/>
          </a:xfrm>
        </p:spPr>
        <p:txBody>
          <a:bodyPr>
            <a:normAutofit fontScale="92500" lnSpcReduction="10000"/>
          </a:bodyPr>
          <a:lstStyle/>
          <a:p>
            <a:r>
              <a:rPr lang="pt-BR" dirty="0"/>
              <a:t>Ainda no âmbito metodológico, não se deve partir de um juízo de valor, de um pré-julgamento sobre qualquer ação de poder.</a:t>
            </a:r>
          </a:p>
          <a:p>
            <a:endParaRPr lang="pt-BR" sz="500" dirty="0"/>
          </a:p>
          <a:p>
            <a:r>
              <a:rPr lang="pt-BR" dirty="0"/>
              <a:t>Em termos gerais, se quisermos elaborar </a:t>
            </a:r>
            <a:r>
              <a:rPr lang="pt-BR" i="1" dirty="0"/>
              <a:t>juízos de valor</a:t>
            </a:r>
            <a:r>
              <a:rPr lang="pt-BR" dirty="0"/>
              <a:t> —sobre determinada(s) prática(s)— isso só deve ser feito no final das análises de tais práticas. Antes de elaborar as análises, podemos ter nossos juízos, mas eles não devem “contaminar” previamente a nossa conduta analítica.</a:t>
            </a:r>
          </a:p>
          <a:p>
            <a:endParaRPr lang="pt-BR" sz="500" dirty="0"/>
          </a:p>
          <a:p>
            <a:r>
              <a:rPr lang="pt-BR" dirty="0"/>
              <a:t>Tais juízos antecipados devem ter apenas um caráter nocional.</a:t>
            </a:r>
            <a:endParaRPr lang="pt-BR" sz="1000" dirty="0"/>
          </a:p>
        </p:txBody>
      </p:sp>
      <p:sp>
        <p:nvSpPr>
          <p:cNvPr id="6" name="Rectangle 4"/>
          <p:cNvSpPr txBox="1">
            <a:spLocks noChangeArrowheads="1"/>
          </p:cNvSpPr>
          <p:nvPr/>
        </p:nvSpPr>
        <p:spPr bwMode="auto">
          <a:xfrm>
            <a:off x="5652120" y="6156012"/>
            <a:ext cx="318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800" b="1" dirty="0">
                <a:solidFill>
                  <a:srgbClr val="FFFF00"/>
                </a:solidFill>
              </a:rPr>
              <a:t>alfredoveiganeto@gmail.com</a:t>
            </a:r>
          </a:p>
        </p:txBody>
      </p:sp>
      <p:sp>
        <p:nvSpPr>
          <p:cNvPr id="8" name="Título 1">
            <a:extLst>
              <a:ext uri="{FF2B5EF4-FFF2-40B4-BE49-F238E27FC236}">
                <a16:creationId xmlns:a16="http://schemas.microsoft.com/office/drawing/2014/main" id="{F966344D-0E11-4798-A3C2-D48F15DBA26B}"/>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9" name="Conector reto 8">
            <a:extLst>
              <a:ext uri="{FF2B5EF4-FFF2-40B4-BE49-F238E27FC236}">
                <a16:creationId xmlns:a16="http://schemas.microsoft.com/office/drawing/2014/main" id="{9112CA69-88CB-47AD-A04E-D23BCA8D83CF}"/>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354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881872"/>
            <a:ext cx="8784976" cy="5643472"/>
          </a:xfrm>
        </p:spPr>
        <p:txBody>
          <a:bodyPr>
            <a:normAutofit lnSpcReduction="10000"/>
          </a:bodyPr>
          <a:lstStyle/>
          <a:p>
            <a:r>
              <a:rPr lang="pt-BR" b="1" dirty="0">
                <a:solidFill>
                  <a:srgbClr val="FFFF00"/>
                </a:solidFill>
              </a:rPr>
              <a:t>RESISTÊNCIA</a:t>
            </a:r>
          </a:p>
          <a:p>
            <a:endParaRPr lang="pt-BR" sz="500" dirty="0"/>
          </a:p>
          <a:p>
            <a:pPr marL="457200" indent="-457200">
              <a:buClr>
                <a:srgbClr val="FFFF00"/>
              </a:buClr>
              <a:buFont typeface="Arial" panose="020B0604020202020204" pitchFamily="34" charset="0"/>
              <a:buChar char="•"/>
            </a:pPr>
            <a:r>
              <a:rPr lang="pt-BR" b="1" dirty="0">
                <a:solidFill>
                  <a:srgbClr val="FFFF00"/>
                </a:solidFill>
              </a:rPr>
              <a:t>Resistência</a:t>
            </a:r>
            <a:r>
              <a:rPr lang="pt-BR" dirty="0"/>
              <a:t> é o nome que se dá ao próprio poder, quando atuando na </a:t>
            </a:r>
            <a:r>
              <a:rPr lang="pt-BR" i="1" dirty="0">
                <a:solidFill>
                  <a:srgbClr val="FFFF00"/>
                </a:solidFill>
              </a:rPr>
              <a:t>mesma</a:t>
            </a:r>
            <a:r>
              <a:rPr lang="pt-BR" i="1" dirty="0"/>
              <a:t> </a:t>
            </a:r>
            <a:r>
              <a:rPr lang="pt-BR" i="1" dirty="0">
                <a:solidFill>
                  <a:srgbClr val="FFFF00"/>
                </a:solidFill>
              </a:rPr>
              <a:t>direção</a:t>
            </a:r>
            <a:r>
              <a:rPr lang="pt-BR" dirty="0"/>
              <a:t>, porém no </a:t>
            </a:r>
            <a:r>
              <a:rPr lang="pt-BR" i="1" dirty="0">
                <a:solidFill>
                  <a:srgbClr val="FFFF00"/>
                </a:solidFill>
              </a:rPr>
              <a:t>sentido inverso</a:t>
            </a:r>
            <a:r>
              <a:rPr lang="pt-BR" dirty="0"/>
              <a:t>. </a:t>
            </a:r>
          </a:p>
          <a:p>
            <a:pPr>
              <a:buClr>
                <a:srgbClr val="FFFF00"/>
              </a:buClr>
            </a:pPr>
            <a:endParaRPr lang="pt-BR" sz="500" dirty="0"/>
          </a:p>
          <a:p>
            <a:pPr marL="457200" indent="-457200">
              <a:buClr>
                <a:srgbClr val="FFFF00"/>
              </a:buClr>
              <a:buFont typeface="Arial" panose="020B0604020202020204" pitchFamily="34" charset="0"/>
              <a:buChar char="•"/>
            </a:pPr>
            <a:r>
              <a:rPr lang="pt-BR" dirty="0"/>
              <a:t>Assim, ao contrário do </a:t>
            </a:r>
            <a:r>
              <a:rPr lang="pt-BR" i="1" dirty="0"/>
              <a:t>senso comum</a:t>
            </a:r>
            <a:r>
              <a:rPr lang="pt-BR" dirty="0"/>
              <a:t> e das </a:t>
            </a:r>
            <a:r>
              <a:rPr lang="pt-BR" i="1" dirty="0"/>
              <a:t>teorizações críticas </a:t>
            </a:r>
            <a:r>
              <a:rPr lang="pt-BR" dirty="0"/>
              <a:t>e </a:t>
            </a:r>
            <a:r>
              <a:rPr lang="pt-BR" i="1" dirty="0"/>
              <a:t>liberais</a:t>
            </a:r>
            <a:r>
              <a:rPr lang="pt-BR" dirty="0"/>
              <a:t>, a </a:t>
            </a:r>
            <a:r>
              <a:rPr lang="pt-BR" dirty="0">
                <a:solidFill>
                  <a:srgbClr val="FFFF00"/>
                </a:solidFill>
              </a:rPr>
              <a:t>resistência</a:t>
            </a:r>
            <a:r>
              <a:rPr lang="pt-BR" dirty="0"/>
              <a:t> não está num outro lugar estranho ao </a:t>
            </a:r>
            <a:r>
              <a:rPr lang="pt-BR" dirty="0">
                <a:solidFill>
                  <a:srgbClr val="FFFF00"/>
                </a:solidFill>
              </a:rPr>
              <a:t>poder</a:t>
            </a:r>
            <a:r>
              <a:rPr lang="pt-BR" dirty="0"/>
              <a:t>. </a:t>
            </a:r>
          </a:p>
          <a:p>
            <a:pPr marL="457200" indent="-457200">
              <a:buClr>
                <a:srgbClr val="FFFF00"/>
              </a:buClr>
              <a:buFont typeface="Arial" panose="020B0604020202020204" pitchFamily="34" charset="0"/>
              <a:buChar char="•"/>
            </a:pPr>
            <a:r>
              <a:rPr lang="pt-BR" dirty="0"/>
              <a:t>Num sistema, a resistência é o poder ao revés:</a:t>
            </a:r>
          </a:p>
          <a:p>
            <a:pPr>
              <a:buClr>
                <a:srgbClr val="FFFF00"/>
              </a:buClr>
            </a:pPr>
            <a:endParaRPr lang="pt-BR" sz="1000" dirty="0"/>
          </a:p>
          <a:p>
            <a:pPr algn="l">
              <a:buClr>
                <a:srgbClr val="FFFF00"/>
              </a:buClr>
            </a:pPr>
            <a:r>
              <a:rPr lang="pt-BR" sz="1000" dirty="0"/>
              <a:t>	                           </a:t>
            </a:r>
            <a:r>
              <a:rPr lang="pt-BR" sz="2000" b="1" dirty="0"/>
              <a:t>PODER                                                              RESISTÊNCIA</a:t>
            </a:r>
            <a:r>
              <a:rPr lang="pt-BR" sz="1000" dirty="0"/>
              <a:t>                                                  </a:t>
            </a:r>
          </a:p>
          <a:p>
            <a:pPr>
              <a:buClr>
                <a:srgbClr val="FFFF00"/>
              </a:buClr>
            </a:pPr>
            <a:endParaRPr lang="pt-BR" sz="1000" dirty="0"/>
          </a:p>
          <a:p>
            <a:pPr marL="457200" indent="-457200">
              <a:buClr>
                <a:srgbClr val="FFFF00"/>
              </a:buClr>
              <a:buFont typeface="Arial" panose="020B0604020202020204" pitchFamily="34" charset="0"/>
              <a:buChar char="•"/>
            </a:pPr>
            <a:r>
              <a:rPr lang="pt-BR" dirty="0"/>
              <a:t>Se o poder é </a:t>
            </a:r>
            <a:r>
              <a:rPr lang="pt-BR" b="1" dirty="0">
                <a:solidFill>
                  <a:srgbClr val="FFFF00"/>
                </a:solidFill>
              </a:rPr>
              <a:t>ação</a:t>
            </a:r>
            <a:r>
              <a:rPr lang="pt-BR" dirty="0"/>
              <a:t>, a resistência e </a:t>
            </a:r>
            <a:r>
              <a:rPr lang="pt-BR" b="1" dirty="0">
                <a:solidFill>
                  <a:srgbClr val="FFFF00"/>
                </a:solidFill>
              </a:rPr>
              <a:t>reação</a:t>
            </a:r>
            <a:r>
              <a:rPr lang="pt-BR" dirty="0"/>
              <a:t>.</a:t>
            </a:r>
          </a:p>
        </p:txBody>
      </p:sp>
      <p:cxnSp>
        <p:nvCxnSpPr>
          <p:cNvPr id="6" name="Conector de seta reta 5"/>
          <p:cNvCxnSpPr/>
          <p:nvPr/>
        </p:nvCxnSpPr>
        <p:spPr>
          <a:xfrm>
            <a:off x="2843808" y="5229200"/>
            <a:ext cx="1440160"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Conector de seta reta 6"/>
          <p:cNvCxnSpPr/>
          <p:nvPr/>
        </p:nvCxnSpPr>
        <p:spPr>
          <a:xfrm flipH="1">
            <a:off x="5220072" y="5229200"/>
            <a:ext cx="864096"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a:off x="4427984" y="5229200"/>
            <a:ext cx="648072" cy="0"/>
          </a:xfrm>
          <a:prstGeom prst="line">
            <a:avLst/>
          </a:pr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11" name="Título 1">
            <a:extLst>
              <a:ext uri="{FF2B5EF4-FFF2-40B4-BE49-F238E27FC236}">
                <a16:creationId xmlns:a16="http://schemas.microsoft.com/office/drawing/2014/main" id="{91198120-12E5-477A-955F-04875071343D}"/>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12" name="Conector reto 11">
            <a:extLst>
              <a:ext uri="{FF2B5EF4-FFF2-40B4-BE49-F238E27FC236}">
                <a16:creationId xmlns:a16="http://schemas.microsoft.com/office/drawing/2014/main" id="{3DC58B51-CBC1-474C-A6D4-8409781C2E3C}"/>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468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968" y="836712"/>
            <a:ext cx="7600742" cy="5706515"/>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611560" y="764704"/>
            <a:ext cx="7848872" cy="665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rgbClr val="FFFF00"/>
                </a:solidFill>
              </a:rPr>
              <a:t>Uma metáfora física</a:t>
            </a:r>
          </a:p>
        </p:txBody>
      </p:sp>
      <p:cxnSp>
        <p:nvCxnSpPr>
          <p:cNvPr id="10" name="Conector reto 9"/>
          <p:cNvCxnSpPr/>
          <p:nvPr/>
        </p:nvCxnSpPr>
        <p:spPr>
          <a:xfrm>
            <a:off x="6264188" y="2911520"/>
            <a:ext cx="36004" cy="3600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Título 1">
            <a:extLst>
              <a:ext uri="{FF2B5EF4-FFF2-40B4-BE49-F238E27FC236}">
                <a16:creationId xmlns:a16="http://schemas.microsoft.com/office/drawing/2014/main" id="{E1D0F0B8-0828-434F-9E92-398BD3F8F062}"/>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12" name="Conector reto 11">
            <a:extLst>
              <a:ext uri="{FF2B5EF4-FFF2-40B4-BE49-F238E27FC236}">
                <a16:creationId xmlns:a16="http://schemas.microsoft.com/office/drawing/2014/main" id="{B9F71A62-A5FC-4CBC-8769-85473747E54C}"/>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847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908720"/>
            <a:ext cx="8640960" cy="5112568"/>
          </a:xfrm>
        </p:spPr>
        <p:txBody>
          <a:bodyPr>
            <a:normAutofit lnSpcReduction="10000"/>
          </a:bodyPr>
          <a:lstStyle/>
          <a:p>
            <a:r>
              <a:rPr lang="pt-BR" b="1" dirty="0">
                <a:solidFill>
                  <a:srgbClr val="FFFF00"/>
                </a:solidFill>
              </a:rPr>
              <a:t>CONTRACONDUTA</a:t>
            </a:r>
          </a:p>
          <a:p>
            <a:endParaRPr lang="pt-BR" sz="1000" dirty="0"/>
          </a:p>
          <a:p>
            <a:pPr marL="457200" indent="-457200">
              <a:buClr>
                <a:srgbClr val="FFFF00"/>
              </a:buClr>
              <a:buFont typeface="Arial" panose="020B0604020202020204" pitchFamily="34" charset="0"/>
              <a:buChar char="•"/>
            </a:pPr>
            <a:r>
              <a:rPr lang="pt-BR" dirty="0"/>
              <a:t>Foucault ––na aula de 1º/março/1978, do curso </a:t>
            </a:r>
            <a:r>
              <a:rPr lang="pt-BR" i="1" dirty="0"/>
              <a:t>Segurança, território, população</a:t>
            </a:r>
            <a:r>
              <a:rPr lang="pt-BR" dirty="0"/>
              <a:t>, no </a:t>
            </a:r>
            <a:r>
              <a:rPr lang="pt-BR" i="1" dirty="0"/>
              <a:t>Collège de France</a:t>
            </a:r>
            <a:r>
              <a:rPr lang="pt-BR" dirty="0"/>
              <a:t>–– chamou de </a:t>
            </a:r>
            <a:r>
              <a:rPr lang="pt-BR" b="1" dirty="0">
                <a:solidFill>
                  <a:srgbClr val="FFFF00"/>
                </a:solidFill>
              </a:rPr>
              <a:t>contraconduta</a:t>
            </a:r>
            <a:r>
              <a:rPr lang="pt-BR" dirty="0"/>
              <a:t> à ação de um indivíduo ou um grupo que não obedecem àquela forma de condução ou àquele que conduz, mas que também não rompem com a própria condução. </a:t>
            </a:r>
          </a:p>
          <a:p>
            <a:pPr marL="171450" indent="-171450">
              <a:buClr>
                <a:srgbClr val="FFFF00"/>
              </a:buClr>
              <a:buFont typeface="Arial" panose="020B0604020202020204" pitchFamily="34" charset="0"/>
              <a:buChar char="•"/>
            </a:pPr>
            <a:endParaRPr lang="pt-BR" sz="1000" dirty="0"/>
          </a:p>
          <a:p>
            <a:pPr marL="457200" indent="-457200">
              <a:buClr>
                <a:srgbClr val="FFFF00"/>
              </a:buClr>
              <a:buFont typeface="Arial" panose="020B0604020202020204" pitchFamily="34" charset="0"/>
              <a:buChar char="•"/>
            </a:pPr>
            <a:r>
              <a:rPr lang="pt-BR" dirty="0"/>
              <a:t>Não se trata nem de resistência, nem de dissidência, nem de ser contra a condução.</a:t>
            </a:r>
          </a:p>
        </p:txBody>
      </p:sp>
      <p:sp>
        <p:nvSpPr>
          <p:cNvPr id="6" name="Rectangle 4"/>
          <p:cNvSpPr txBox="1">
            <a:spLocks noChangeArrowheads="1"/>
          </p:cNvSpPr>
          <p:nvPr/>
        </p:nvSpPr>
        <p:spPr bwMode="auto">
          <a:xfrm>
            <a:off x="5652120" y="6156012"/>
            <a:ext cx="318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800" b="1" dirty="0">
                <a:solidFill>
                  <a:srgbClr val="FFFF00"/>
                </a:solidFill>
              </a:rPr>
              <a:t>alfredoveiganeto@gmail.com</a:t>
            </a:r>
          </a:p>
        </p:txBody>
      </p:sp>
      <p:sp>
        <p:nvSpPr>
          <p:cNvPr id="7" name="AutoShape 4" descr="{\displaystyle Pa=Pb}"/>
          <p:cNvSpPr>
            <a:spLocks noChangeAspect="1" noChangeArrowheads="1"/>
          </p:cNvSpPr>
          <p:nvPr/>
        </p:nvSpPr>
        <p:spPr bwMode="auto">
          <a:xfrm>
            <a:off x="127000" y="-7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8" name="AutoShape 5" descr="{\displaystyle Po+\mu _{a}.g.H_{a}=Po+\mu _{b}.g.H_{b}}"/>
          <p:cNvSpPr>
            <a:spLocks noChangeAspect="1" noChangeArrowheads="1"/>
          </p:cNvSpPr>
          <p:nvPr/>
        </p:nvSpPr>
        <p:spPr bwMode="auto">
          <a:xfrm>
            <a:off x="127000" y="7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 name="AutoShape 6" descr="{\displaystyle \mu _{a}.H_{a}=\mu _{b}.H_{b}}"/>
          <p:cNvSpPr>
            <a:spLocks noChangeAspect="1" noChangeArrowheads="1"/>
          </p:cNvSpPr>
          <p:nvPr/>
        </p:nvSpPr>
        <p:spPr bwMode="auto">
          <a:xfrm>
            <a:off x="127000"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AutoShape 7" descr="{\displaystyle {\frac {H_{a}}{H_{b}}}={\frac {\mu _{b}}{\mu _{a}}}}"/>
          <p:cNvSpPr>
            <a:spLocks noChangeAspect="1" noChangeArrowheads="1"/>
          </p:cNvSpPr>
          <p:nvPr/>
        </p:nvSpPr>
        <p:spPr bwMode="auto">
          <a:xfrm>
            <a:off x="127000" y="381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2" name="AutoShape 9" descr="{\displaystyle Pa=Pb}"/>
          <p:cNvSpPr>
            <a:spLocks noChangeAspect="1" noChangeArrowheads="1"/>
          </p:cNvSpPr>
          <p:nvPr/>
        </p:nvSpPr>
        <p:spPr bwMode="auto">
          <a:xfrm>
            <a:off x="279400" y="7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3" name="AutoShape 10" descr="{\displaystyle Po+\mu _{a}.g.H_{a}=Po+\mu _{b}.g.H_{b}}"/>
          <p:cNvSpPr>
            <a:spLocks noChangeAspect="1" noChangeArrowheads="1"/>
          </p:cNvSpPr>
          <p:nvPr/>
        </p:nvSpPr>
        <p:spPr bwMode="auto">
          <a:xfrm>
            <a:off x="279400"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4" name="AutoShape 11" descr="{\displaystyle \mu _{a}.H_{a}=\mu _{b}.H_{b}}"/>
          <p:cNvSpPr>
            <a:spLocks noChangeAspect="1" noChangeArrowheads="1"/>
          </p:cNvSpPr>
          <p:nvPr/>
        </p:nvSpPr>
        <p:spPr bwMode="auto">
          <a:xfrm>
            <a:off x="279400" y="381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6" name="Título 1">
            <a:extLst>
              <a:ext uri="{FF2B5EF4-FFF2-40B4-BE49-F238E27FC236}">
                <a16:creationId xmlns:a16="http://schemas.microsoft.com/office/drawing/2014/main" id="{D10B81D2-626D-457C-A1B7-922A993E55E0}"/>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17" name="Conector reto 16">
            <a:extLst>
              <a:ext uri="{FF2B5EF4-FFF2-40B4-BE49-F238E27FC236}">
                <a16:creationId xmlns:a16="http://schemas.microsoft.com/office/drawing/2014/main" id="{2314EFA3-C01C-40BA-8170-1E9D87D7F633}"/>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900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980728"/>
            <a:ext cx="8640960" cy="5472608"/>
          </a:xfrm>
        </p:spPr>
        <p:txBody>
          <a:bodyPr>
            <a:normAutofit fontScale="92500"/>
          </a:bodyPr>
          <a:lstStyle/>
          <a:p>
            <a:pPr marL="457200" indent="-457200">
              <a:buClr>
                <a:srgbClr val="FFFF00"/>
              </a:buClr>
              <a:buFont typeface="Arial" panose="020B0604020202020204" pitchFamily="34" charset="0"/>
              <a:buChar char="•"/>
            </a:pPr>
            <a:r>
              <a:rPr lang="pt-BR" dirty="0"/>
              <a:t>A </a:t>
            </a:r>
            <a:r>
              <a:rPr lang="pt-BR" b="1" dirty="0">
                <a:solidFill>
                  <a:srgbClr val="FFFF00"/>
                </a:solidFill>
              </a:rPr>
              <a:t>contraconduta</a:t>
            </a:r>
            <a:r>
              <a:rPr lang="pt-BR" dirty="0"/>
              <a:t> é da ordem da </a:t>
            </a:r>
            <a:r>
              <a:rPr lang="pt-BR" b="1" dirty="0">
                <a:solidFill>
                  <a:srgbClr val="FFFF00"/>
                </a:solidFill>
              </a:rPr>
              <a:t>estratégia</a:t>
            </a:r>
            <a:r>
              <a:rPr lang="pt-BR" dirty="0"/>
              <a:t>. Envolve </a:t>
            </a:r>
            <a:r>
              <a:rPr lang="pt-BR" i="1" dirty="0"/>
              <a:t>avaliação</a:t>
            </a:r>
            <a:r>
              <a:rPr lang="pt-BR" dirty="0"/>
              <a:t> (de oportunidades), </a:t>
            </a:r>
            <a:r>
              <a:rPr lang="pt-BR" i="1" dirty="0"/>
              <a:t>decisões</a:t>
            </a:r>
            <a:r>
              <a:rPr lang="pt-BR" dirty="0"/>
              <a:t> </a:t>
            </a:r>
            <a:r>
              <a:rPr lang="pt-BR" i="1" dirty="0"/>
              <a:t>racionais</a:t>
            </a:r>
            <a:r>
              <a:rPr lang="pt-BR" dirty="0"/>
              <a:t>, </a:t>
            </a:r>
            <a:r>
              <a:rPr lang="pt-BR" i="1" dirty="0"/>
              <a:t>cálculos</a:t>
            </a:r>
            <a:r>
              <a:rPr lang="pt-BR" dirty="0"/>
              <a:t>, </a:t>
            </a:r>
            <a:r>
              <a:rPr lang="pt-BR" i="1" dirty="0"/>
              <a:t>balanços</a:t>
            </a:r>
            <a:r>
              <a:rPr lang="pt-BR" dirty="0"/>
              <a:t> </a:t>
            </a:r>
            <a:r>
              <a:rPr lang="pt-BR" dirty="0">
                <a:solidFill>
                  <a:schemeClr val="tx1">
                    <a:lumMod val="75000"/>
                  </a:schemeClr>
                </a:solidFill>
              </a:rPr>
              <a:t>(entre o que se perde e o que se ganha)</a:t>
            </a:r>
            <a:r>
              <a:rPr lang="pt-BR" dirty="0"/>
              <a:t>.</a:t>
            </a:r>
          </a:p>
          <a:p>
            <a:pPr marL="171450" indent="-171450">
              <a:buClr>
                <a:srgbClr val="FFFF00"/>
              </a:buClr>
              <a:buFont typeface="Arial" panose="020B0604020202020204" pitchFamily="34" charset="0"/>
              <a:buChar char="•"/>
            </a:pPr>
            <a:endParaRPr lang="pt-BR" sz="1000" dirty="0"/>
          </a:p>
          <a:p>
            <a:pPr>
              <a:buClr>
                <a:srgbClr val="FFFF00"/>
              </a:buClr>
            </a:pPr>
            <a:endParaRPr lang="pt-BR" sz="500" dirty="0"/>
          </a:p>
          <a:p>
            <a:pPr marL="457200" indent="-457200">
              <a:buClr>
                <a:srgbClr val="FFFF00"/>
              </a:buClr>
              <a:buFont typeface="Arial" panose="020B0604020202020204" pitchFamily="34" charset="0"/>
              <a:buChar char="•"/>
            </a:pPr>
            <a:r>
              <a:rPr lang="pt-BR" dirty="0"/>
              <a:t>Para Foucault (2008, p. 258), “temos uma correlação imediata e fundadora entre a conduta e a contraconduta”.</a:t>
            </a:r>
          </a:p>
          <a:p>
            <a:pPr marL="171450" indent="-171450">
              <a:buClr>
                <a:srgbClr val="FFFF00"/>
              </a:buClr>
              <a:buFont typeface="Arial" panose="020B0604020202020204" pitchFamily="34" charset="0"/>
              <a:buChar char="•"/>
            </a:pPr>
            <a:endParaRPr lang="pt-BR" sz="1000" dirty="0"/>
          </a:p>
          <a:p>
            <a:pPr>
              <a:buClr>
                <a:srgbClr val="FFFF00"/>
              </a:buClr>
            </a:pPr>
            <a:endParaRPr lang="pt-BR" sz="500" dirty="0"/>
          </a:p>
          <a:p>
            <a:pPr marL="457200" indent="-457200">
              <a:buClr>
                <a:srgbClr val="FFFF00"/>
              </a:buClr>
              <a:buFont typeface="Arial" panose="020B0604020202020204" pitchFamily="34" charset="0"/>
              <a:buChar char="•"/>
            </a:pPr>
            <a:r>
              <a:rPr lang="pt-BR" dirty="0"/>
              <a:t>A </a:t>
            </a:r>
            <a:r>
              <a:rPr lang="pt-BR" b="1" dirty="0">
                <a:solidFill>
                  <a:srgbClr val="FFFF00"/>
                </a:solidFill>
              </a:rPr>
              <a:t>contraconduta</a:t>
            </a:r>
            <a:r>
              <a:rPr lang="pt-BR" dirty="0"/>
              <a:t> não é contra a condução, mas contra determinadas formas particulares que a condução pode assumir ou contra quem conduz. </a:t>
            </a:r>
          </a:p>
        </p:txBody>
      </p:sp>
      <p:sp>
        <p:nvSpPr>
          <p:cNvPr id="7" name="Título 1">
            <a:extLst>
              <a:ext uri="{FF2B5EF4-FFF2-40B4-BE49-F238E27FC236}">
                <a16:creationId xmlns:a16="http://schemas.microsoft.com/office/drawing/2014/main" id="{E52060B1-FE18-440C-B123-DA497DB8AF7B}"/>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8" name="Conector reto 7">
            <a:extLst>
              <a:ext uri="{FF2B5EF4-FFF2-40B4-BE49-F238E27FC236}">
                <a16:creationId xmlns:a16="http://schemas.microsoft.com/office/drawing/2014/main" id="{3FF2A01D-8D65-440A-A448-615EC7160CF9}"/>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902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1124744"/>
            <a:ext cx="8640960" cy="5112568"/>
          </a:xfrm>
        </p:spPr>
        <p:txBody>
          <a:bodyPr/>
          <a:lstStyle/>
          <a:p>
            <a:r>
              <a:rPr lang="pt-BR" dirty="0"/>
              <a:t>Um bom exemplo da contraconduta nos é dado pela </a:t>
            </a:r>
            <a:r>
              <a:rPr lang="pt-BR" b="1" dirty="0">
                <a:solidFill>
                  <a:srgbClr val="FFFF00"/>
                </a:solidFill>
              </a:rPr>
              <a:t>Reforma</a:t>
            </a:r>
            <a:r>
              <a:rPr lang="pt-BR" dirty="0"/>
              <a:t> de Martin Lutero </a:t>
            </a:r>
            <a:r>
              <a:rPr lang="pt-BR" sz="2000" dirty="0"/>
              <a:t>(1483-1546)</a:t>
            </a:r>
          </a:p>
          <a:p>
            <a:endParaRPr lang="pt-BR" sz="2000" dirty="0"/>
          </a:p>
          <a:p>
            <a:endParaRPr lang="pt-BR" sz="2000" dirty="0"/>
          </a:p>
          <a:p>
            <a:r>
              <a:rPr lang="pt-BR" dirty="0"/>
              <a:t>Lutero não era contra o Cristianismo, nem mesmo contra muitos dos preceitos religiosos e ritualísticos cristãos. Ele se colocava contra a condução exercida pelo Vaticano (Papa Leão X), em especial no que concernia aos dogmas papais e às práticas financeiras do Vaticano. </a:t>
            </a:r>
          </a:p>
        </p:txBody>
      </p:sp>
      <p:sp>
        <p:nvSpPr>
          <p:cNvPr id="6" name="Rectangle 4"/>
          <p:cNvSpPr txBox="1">
            <a:spLocks noChangeArrowheads="1"/>
          </p:cNvSpPr>
          <p:nvPr/>
        </p:nvSpPr>
        <p:spPr bwMode="auto">
          <a:xfrm>
            <a:off x="5652120" y="6156012"/>
            <a:ext cx="318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800" b="1" dirty="0">
                <a:solidFill>
                  <a:srgbClr val="FFFF00"/>
                </a:solidFill>
              </a:rPr>
              <a:t>alfredoveiganeto@gmail.com</a:t>
            </a:r>
          </a:p>
        </p:txBody>
      </p:sp>
      <p:sp>
        <p:nvSpPr>
          <p:cNvPr id="8" name="Título 1">
            <a:extLst>
              <a:ext uri="{FF2B5EF4-FFF2-40B4-BE49-F238E27FC236}">
                <a16:creationId xmlns:a16="http://schemas.microsoft.com/office/drawing/2014/main" id="{FA7FB60B-28FE-4577-BDA4-776B44C6E5EF}"/>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9" name="Conector reto 8">
            <a:extLst>
              <a:ext uri="{FF2B5EF4-FFF2-40B4-BE49-F238E27FC236}">
                <a16:creationId xmlns:a16="http://schemas.microsoft.com/office/drawing/2014/main" id="{614E8E4C-F88A-4CD9-A5CB-FE4317762FC6}"/>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91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7504" y="857920"/>
            <a:ext cx="8928992" cy="5949280"/>
          </a:xfrm>
        </p:spPr>
        <p:txBody>
          <a:bodyPr>
            <a:normAutofit lnSpcReduction="10000"/>
          </a:bodyPr>
          <a:lstStyle/>
          <a:p>
            <a:r>
              <a:rPr lang="pt-BR" dirty="0"/>
              <a:t>A </a:t>
            </a:r>
            <a:r>
              <a:rPr lang="pt-BR" b="1" dirty="0">
                <a:solidFill>
                  <a:srgbClr val="FFFF00"/>
                </a:solidFill>
              </a:rPr>
              <a:t>contraconduta</a:t>
            </a:r>
            <a:r>
              <a:rPr lang="pt-BR" dirty="0"/>
              <a:t> é um conceito-ferramenta muito útil para analisarmos e compreendermos certas </a:t>
            </a:r>
            <a:r>
              <a:rPr lang="pt-BR" i="1" dirty="0">
                <a:solidFill>
                  <a:srgbClr val="FFFF00"/>
                </a:solidFill>
              </a:rPr>
              <a:t>práticas pedagógicas</a:t>
            </a:r>
            <a:r>
              <a:rPr lang="pt-BR" dirty="0"/>
              <a:t>, bem como a (assim chamada) </a:t>
            </a:r>
            <a:r>
              <a:rPr lang="pt-BR" i="1" dirty="0">
                <a:solidFill>
                  <a:srgbClr val="FFFF00"/>
                </a:solidFill>
              </a:rPr>
              <a:t>crise da educação escolar</a:t>
            </a:r>
            <a:r>
              <a:rPr lang="pt-BR" dirty="0">
                <a:solidFill>
                  <a:srgbClr val="FFFF00"/>
                </a:solidFill>
              </a:rPr>
              <a:t> </a:t>
            </a:r>
            <a:r>
              <a:rPr lang="pt-BR" dirty="0"/>
              <a:t>––para além das tradicionais chaves da </a:t>
            </a:r>
            <a:r>
              <a:rPr lang="pt-BR" i="1" dirty="0"/>
              <a:t>perda da autoridade docente</a:t>
            </a:r>
            <a:r>
              <a:rPr lang="pt-BR" dirty="0"/>
              <a:t>, da </a:t>
            </a:r>
            <a:r>
              <a:rPr lang="pt-BR" i="1" dirty="0"/>
              <a:t>(in)disciplina,</a:t>
            </a:r>
            <a:r>
              <a:rPr lang="pt-BR" dirty="0"/>
              <a:t> da </a:t>
            </a:r>
            <a:r>
              <a:rPr lang="pt-BR" i="1" dirty="0"/>
              <a:t>resistência dos alunos </a:t>
            </a:r>
            <a:r>
              <a:rPr lang="pt-BR" dirty="0"/>
              <a:t>etc.</a:t>
            </a:r>
          </a:p>
          <a:p>
            <a:endParaRPr lang="pt-BR" sz="500" dirty="0"/>
          </a:p>
          <a:p>
            <a:endParaRPr lang="pt-BR" sz="500" dirty="0"/>
          </a:p>
          <a:p>
            <a:r>
              <a:rPr lang="pt-BR" dirty="0"/>
              <a:t>É útil, também, para compreendermos as contradições presentes nas nossas atuais políticas e práticas de </a:t>
            </a:r>
            <a:r>
              <a:rPr lang="pt-BR" b="1" dirty="0">
                <a:solidFill>
                  <a:srgbClr val="FFFF00"/>
                </a:solidFill>
              </a:rPr>
              <a:t>inclusão</a:t>
            </a:r>
            <a:r>
              <a:rPr lang="pt-BR" dirty="0"/>
              <a:t> (social e escolar): ao mesmo tempo em que se pensam progressistas, essas políticas e práticas são capturadas pela racionalidade neoliberal que querem combater . . .  </a:t>
            </a:r>
          </a:p>
        </p:txBody>
      </p:sp>
      <p:sp>
        <p:nvSpPr>
          <p:cNvPr id="7" name="Título 1">
            <a:extLst>
              <a:ext uri="{FF2B5EF4-FFF2-40B4-BE49-F238E27FC236}">
                <a16:creationId xmlns:a16="http://schemas.microsoft.com/office/drawing/2014/main" id="{17790729-E6BA-4A46-B1EE-CE515296381A}"/>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8" name="Conector reto 7">
            <a:extLst>
              <a:ext uri="{FF2B5EF4-FFF2-40B4-BE49-F238E27FC236}">
                <a16:creationId xmlns:a16="http://schemas.microsoft.com/office/drawing/2014/main" id="{3175907C-F29F-4F7C-A3CB-88E556B5EA97}"/>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071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836712"/>
            <a:ext cx="8640960" cy="5544615"/>
          </a:xfrm>
        </p:spPr>
        <p:txBody>
          <a:bodyPr/>
          <a:lstStyle/>
          <a:p>
            <a:endParaRPr lang="pt-BR" sz="800" dirty="0"/>
          </a:p>
          <a:p>
            <a:r>
              <a:rPr lang="pt-BR" dirty="0"/>
              <a:t>Na </a:t>
            </a:r>
            <a:r>
              <a:rPr lang="pt-BR" i="1" dirty="0"/>
              <a:t>análise social</a:t>
            </a:r>
            <a:r>
              <a:rPr lang="pt-BR" dirty="0"/>
              <a:t> –aí incluídas as </a:t>
            </a:r>
            <a:r>
              <a:rPr lang="pt-BR" i="1" dirty="0"/>
              <a:t>análises educacionais</a:t>
            </a:r>
            <a:r>
              <a:rPr lang="pt-BR" dirty="0"/>
              <a:t>–, deve-se ter claro que um fenômeno ou uma ação, em geral, são complexos. </a:t>
            </a:r>
          </a:p>
          <a:p>
            <a:r>
              <a:rPr lang="pt-BR" dirty="0"/>
              <a:t>Eles podem se apresentar –e quase sempre se apresentam– como uma combinação entre poderes, resistências, contracondutas e evasões.</a:t>
            </a:r>
          </a:p>
          <a:p>
            <a:r>
              <a:rPr lang="pt-BR" dirty="0"/>
              <a:t>A tudo isso, acrescente-se a </a:t>
            </a:r>
            <a:r>
              <a:rPr lang="pt-BR" b="1" dirty="0">
                <a:solidFill>
                  <a:srgbClr val="FFFF00"/>
                </a:solidFill>
              </a:rPr>
              <a:t>violência</a:t>
            </a:r>
            <a:r>
              <a:rPr lang="pt-BR" dirty="0"/>
              <a:t>.</a:t>
            </a:r>
          </a:p>
          <a:p>
            <a:endParaRPr lang="pt-BR" sz="1000" dirty="0"/>
          </a:p>
          <a:p>
            <a:endParaRPr lang="pt-BR" sz="1000" dirty="0"/>
          </a:p>
          <a:p>
            <a:r>
              <a:rPr lang="pt-BR" dirty="0"/>
              <a:t>Por isso, nem sempre é fácil decompor tais fenômenos e ações...</a:t>
            </a:r>
          </a:p>
        </p:txBody>
      </p:sp>
      <p:sp>
        <p:nvSpPr>
          <p:cNvPr id="8" name="Título 1">
            <a:extLst>
              <a:ext uri="{FF2B5EF4-FFF2-40B4-BE49-F238E27FC236}">
                <a16:creationId xmlns:a16="http://schemas.microsoft.com/office/drawing/2014/main" id="{942C4952-01C7-4D1F-8322-88E6BA7A8D30}"/>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9" name="Conector reto 8">
            <a:extLst>
              <a:ext uri="{FF2B5EF4-FFF2-40B4-BE49-F238E27FC236}">
                <a16:creationId xmlns:a16="http://schemas.microsoft.com/office/drawing/2014/main" id="{65700CC4-3DD7-4B78-875A-E0DBA75922B2}"/>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944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16632"/>
            <a:ext cx="7772400" cy="578495"/>
          </a:xfrm>
        </p:spPr>
        <p:txBody>
          <a:bodyPr/>
          <a:lstStyle/>
          <a:p>
            <a:r>
              <a:rPr lang="pt-BR" sz="2400" b="1" dirty="0"/>
              <a:t>Na Serra com Foucault</a:t>
            </a:r>
          </a:p>
        </p:txBody>
      </p:sp>
      <p:sp>
        <p:nvSpPr>
          <p:cNvPr id="3" name="Subtítulo 2"/>
          <p:cNvSpPr>
            <a:spLocks noGrp="1"/>
          </p:cNvSpPr>
          <p:nvPr>
            <p:ph type="subTitle" idx="1"/>
          </p:nvPr>
        </p:nvSpPr>
        <p:spPr>
          <a:xfrm>
            <a:off x="251520" y="764703"/>
            <a:ext cx="8640960" cy="5688625"/>
          </a:xfrm>
        </p:spPr>
        <p:txBody>
          <a:bodyPr/>
          <a:lstStyle/>
          <a:p>
            <a:r>
              <a:rPr lang="pt-BR" b="1" dirty="0">
                <a:solidFill>
                  <a:srgbClr val="FFFF00"/>
                </a:solidFill>
              </a:rPr>
              <a:t>VIOLÊNCIA</a:t>
            </a:r>
          </a:p>
          <a:p>
            <a:endParaRPr lang="pt-BR" sz="1000" dirty="0"/>
          </a:p>
          <a:p>
            <a:r>
              <a:rPr lang="pt-BR" sz="2400" dirty="0"/>
              <a:t>Ação ou efeito de empregar </a:t>
            </a:r>
            <a:r>
              <a:rPr lang="pt-BR" sz="2400" dirty="0">
                <a:solidFill>
                  <a:srgbClr val="FFFF00"/>
                </a:solidFill>
              </a:rPr>
              <a:t>força física</a:t>
            </a:r>
            <a:r>
              <a:rPr lang="pt-BR" sz="2400" dirty="0"/>
              <a:t>, </a:t>
            </a:r>
            <a:r>
              <a:rPr lang="pt-BR" sz="2400" dirty="0">
                <a:solidFill>
                  <a:srgbClr val="FFFF00"/>
                </a:solidFill>
              </a:rPr>
              <a:t>simbólica</a:t>
            </a:r>
            <a:r>
              <a:rPr lang="pt-BR" sz="2400" dirty="0"/>
              <a:t> ou </a:t>
            </a:r>
            <a:r>
              <a:rPr lang="pt-BR" sz="2400" dirty="0">
                <a:solidFill>
                  <a:srgbClr val="FFFF00"/>
                </a:solidFill>
              </a:rPr>
              <a:t>intimidação moral</a:t>
            </a:r>
            <a:r>
              <a:rPr lang="pt-BR" sz="2400" dirty="0"/>
              <a:t> contra algo ou alguém.</a:t>
            </a:r>
          </a:p>
          <a:p>
            <a:endParaRPr lang="pt-BR" sz="2400" dirty="0"/>
          </a:p>
          <a:p>
            <a:pPr algn="l"/>
            <a:r>
              <a:rPr lang="pt-BR" sz="2400" dirty="0">
                <a:solidFill>
                  <a:schemeClr val="tx1">
                    <a:lumMod val="75000"/>
                  </a:schemeClr>
                </a:solidFill>
              </a:rPr>
              <a:t>Lat.: </a:t>
            </a:r>
            <a:r>
              <a:rPr lang="pt-BR" sz="2400" i="1" dirty="0"/>
              <a:t>vis, </a:t>
            </a:r>
            <a:r>
              <a:rPr lang="pt-BR" sz="2400" i="1" dirty="0" err="1"/>
              <a:t>is</a:t>
            </a:r>
            <a:r>
              <a:rPr lang="pt-BR" sz="2400" i="1" dirty="0"/>
              <a:t> </a:t>
            </a:r>
            <a:r>
              <a:rPr lang="pt-BR" sz="2400" dirty="0"/>
              <a:t>– </a:t>
            </a:r>
            <a:r>
              <a:rPr lang="pt-BR" sz="2400" i="1" dirty="0"/>
              <a:t>força</a:t>
            </a:r>
          </a:p>
          <a:p>
            <a:pPr algn="l"/>
            <a:endParaRPr lang="pt-BR" sz="2400" dirty="0"/>
          </a:p>
          <a:p>
            <a:pPr algn="l"/>
            <a:endParaRPr lang="pt-BR" sz="2400" dirty="0"/>
          </a:p>
          <a:p>
            <a:pPr algn="l"/>
            <a:r>
              <a:rPr lang="pt-BR" sz="2400" dirty="0"/>
              <a:t>     	</a:t>
            </a:r>
            <a:r>
              <a:rPr lang="pt-BR" sz="2400" dirty="0">
                <a:solidFill>
                  <a:schemeClr val="tx1">
                    <a:lumMod val="75000"/>
                  </a:schemeClr>
                </a:solidFill>
              </a:rPr>
              <a:t>Port.: </a:t>
            </a:r>
            <a:r>
              <a:rPr lang="pt-BR" sz="2400" i="1" dirty="0"/>
              <a:t>violência</a:t>
            </a:r>
          </a:p>
          <a:p>
            <a:pPr algn="l"/>
            <a:endParaRPr lang="pt-BR" sz="2400" dirty="0"/>
          </a:p>
          <a:p>
            <a:r>
              <a:rPr lang="pt-BR" sz="2800" dirty="0"/>
              <a:t>A diferença entre </a:t>
            </a:r>
            <a:r>
              <a:rPr lang="pt-BR" sz="2800" b="1" dirty="0">
                <a:solidFill>
                  <a:srgbClr val="FFFF00"/>
                </a:solidFill>
              </a:rPr>
              <a:t>poder</a:t>
            </a:r>
            <a:r>
              <a:rPr lang="pt-BR" sz="2800" dirty="0"/>
              <a:t> e </a:t>
            </a:r>
            <a:r>
              <a:rPr lang="pt-BR" sz="2800" b="1" dirty="0">
                <a:solidFill>
                  <a:srgbClr val="FFFF00"/>
                </a:solidFill>
              </a:rPr>
              <a:t>violência</a:t>
            </a:r>
            <a:r>
              <a:rPr lang="pt-BR" sz="2800" dirty="0"/>
              <a:t> não está na </a:t>
            </a:r>
            <a:r>
              <a:rPr lang="pt-BR" sz="2800" dirty="0">
                <a:solidFill>
                  <a:srgbClr val="FFFF00"/>
                </a:solidFill>
              </a:rPr>
              <a:t>intensidade</a:t>
            </a:r>
            <a:r>
              <a:rPr lang="pt-BR" sz="2800" dirty="0"/>
              <a:t>, mas no </a:t>
            </a:r>
            <a:r>
              <a:rPr lang="pt-BR" sz="2800" i="1" dirty="0">
                <a:solidFill>
                  <a:srgbClr val="FFFF00"/>
                </a:solidFill>
              </a:rPr>
              <a:t>modo da ação:</a:t>
            </a:r>
            <a:r>
              <a:rPr lang="pt-BR" sz="2800" dirty="0"/>
              <a:t> o poder segue uma </a:t>
            </a:r>
            <a:r>
              <a:rPr lang="pt-BR" sz="2800" dirty="0">
                <a:solidFill>
                  <a:srgbClr val="FFFF00"/>
                </a:solidFill>
              </a:rPr>
              <a:t>racionalidade interna</a:t>
            </a:r>
            <a:r>
              <a:rPr lang="pt-BR" sz="2800" dirty="0"/>
              <a:t>; a violência, não.</a:t>
            </a:r>
          </a:p>
        </p:txBody>
      </p:sp>
      <p:cxnSp>
        <p:nvCxnSpPr>
          <p:cNvPr id="5" name="Conector reto 4"/>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Conector de seta reta 5">
            <a:extLst>
              <a:ext uri="{FF2B5EF4-FFF2-40B4-BE49-F238E27FC236}">
                <a16:creationId xmlns:a16="http://schemas.microsoft.com/office/drawing/2014/main" id="{1E549220-B97F-43F3-B8FA-D9AEAD19C553}"/>
              </a:ext>
            </a:extLst>
          </p:cNvPr>
          <p:cNvCxnSpPr/>
          <p:nvPr/>
        </p:nvCxnSpPr>
        <p:spPr>
          <a:xfrm>
            <a:off x="611560" y="3212976"/>
            <a:ext cx="576064" cy="100811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27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marL="0" indent="0" algn="ctr">
              <a:buNone/>
            </a:pPr>
            <a:endParaRPr lang="pt-BR" dirty="0"/>
          </a:p>
          <a:p>
            <a:pPr marL="0" indent="0" algn="ctr">
              <a:buNone/>
            </a:pPr>
            <a:endParaRPr lang="pt-BR" dirty="0"/>
          </a:p>
          <a:p>
            <a:pPr marL="0" indent="0" algn="ctr">
              <a:buNone/>
            </a:pPr>
            <a:r>
              <a:rPr lang="pt-BR" b="1" dirty="0"/>
              <a:t>“A P L I C A Ç Õ E S”</a:t>
            </a:r>
          </a:p>
        </p:txBody>
      </p:sp>
      <p:sp>
        <p:nvSpPr>
          <p:cNvPr id="4" name="Título 1">
            <a:extLst>
              <a:ext uri="{FF2B5EF4-FFF2-40B4-BE49-F238E27FC236}">
                <a16:creationId xmlns:a16="http://schemas.microsoft.com/office/drawing/2014/main" id="{93DF95DE-15C1-4E0D-B1AE-92DD548C267B}"/>
              </a:ext>
            </a:extLst>
          </p:cNvPr>
          <p:cNvSpPr txBox="1">
            <a:spLocks/>
          </p:cNvSpPr>
          <p:nvPr/>
        </p:nvSpPr>
        <p:spPr>
          <a:xfrm>
            <a:off x="685800" y="116632"/>
            <a:ext cx="7772400" cy="57849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400" b="1"/>
              <a:t>Na Serra com Foucault</a:t>
            </a:r>
            <a:endParaRPr lang="pt-BR" sz="2400" b="1" dirty="0"/>
          </a:p>
        </p:txBody>
      </p:sp>
      <p:cxnSp>
        <p:nvCxnSpPr>
          <p:cNvPr id="5" name="Conector reto 4">
            <a:extLst>
              <a:ext uri="{FF2B5EF4-FFF2-40B4-BE49-F238E27FC236}">
                <a16:creationId xmlns:a16="http://schemas.microsoft.com/office/drawing/2014/main" id="{4B56C09F-060E-4003-9FFC-94DFD88E6829}"/>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286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79512" y="692696"/>
            <a:ext cx="8784976" cy="5976664"/>
          </a:xfrm>
        </p:spPr>
        <p:txBody>
          <a:bodyPr>
            <a:normAutofit lnSpcReduction="10000"/>
          </a:bodyPr>
          <a:lstStyle/>
          <a:p>
            <a:pPr>
              <a:buClr>
                <a:srgbClr val="FFFF00"/>
              </a:buClr>
            </a:pPr>
            <a:r>
              <a:rPr lang="pt-BR" b="1" dirty="0">
                <a:solidFill>
                  <a:srgbClr val="FFFF00"/>
                </a:solidFill>
              </a:rPr>
              <a:t>Situando Foucault</a:t>
            </a:r>
          </a:p>
          <a:p>
            <a:pPr algn="l">
              <a:buClr>
                <a:srgbClr val="FFFF00"/>
              </a:buClr>
            </a:pPr>
            <a:endParaRPr lang="pt-BR" sz="1000" dirty="0"/>
          </a:p>
          <a:p>
            <a:pPr marL="342900" indent="-342900" algn="l">
              <a:buClr>
                <a:srgbClr val="FFFF00"/>
              </a:buClr>
              <a:buFont typeface="Wingdings" panose="05000000000000000000" pitchFamily="2" charset="2"/>
              <a:buChar char="Ø"/>
            </a:pPr>
            <a:r>
              <a:rPr lang="pt-BR" sz="2400" b="1" dirty="0"/>
              <a:t>Posição</a:t>
            </a:r>
            <a:r>
              <a:rPr lang="pt-BR" sz="2400" dirty="0"/>
              <a:t> de Michel Foucault no cenário intelectual do séc. XX</a:t>
            </a:r>
          </a:p>
          <a:p>
            <a:pPr algn="l">
              <a:buClr>
                <a:srgbClr val="FFFF00"/>
              </a:buClr>
            </a:pPr>
            <a:r>
              <a:rPr lang="pt-BR" sz="2400" dirty="0"/>
              <a:t>	</a:t>
            </a:r>
            <a:r>
              <a:rPr lang="pt-BR" sz="2400" b="1" dirty="0">
                <a:solidFill>
                  <a:srgbClr val="FFFF00"/>
                </a:solidFill>
              </a:rPr>
              <a:t>-</a:t>
            </a:r>
            <a:r>
              <a:rPr lang="pt-BR" sz="2400" dirty="0"/>
              <a:t> Na </a:t>
            </a:r>
            <a:r>
              <a:rPr lang="pt-BR" sz="2400" b="1" i="1" dirty="0">
                <a:solidFill>
                  <a:srgbClr val="FFFF00"/>
                </a:solidFill>
              </a:rPr>
              <a:t>Filosofia</a:t>
            </a:r>
            <a:r>
              <a:rPr lang="pt-BR" sz="2400" dirty="0"/>
              <a:t>: 	Fora do arco platônico</a:t>
            </a:r>
          </a:p>
          <a:p>
            <a:pPr algn="l">
              <a:buClr>
                <a:srgbClr val="FFFF00"/>
              </a:buClr>
            </a:pPr>
            <a:r>
              <a:rPr lang="pt-BR" sz="2400" dirty="0"/>
              <a:t>			Sistemáticos e Edificantes </a:t>
            </a:r>
            <a:r>
              <a:rPr lang="pt-BR" sz="1800" dirty="0">
                <a:solidFill>
                  <a:schemeClr val="tx1">
                    <a:lumMod val="65000"/>
                  </a:schemeClr>
                </a:solidFill>
              </a:rPr>
              <a:t>(Richard </a:t>
            </a:r>
            <a:r>
              <a:rPr lang="pt-BR" sz="1800" dirty="0" err="1">
                <a:solidFill>
                  <a:schemeClr val="tx1">
                    <a:lumMod val="65000"/>
                  </a:schemeClr>
                </a:solidFill>
              </a:rPr>
              <a:t>Rorty</a:t>
            </a:r>
            <a:r>
              <a:rPr lang="pt-BR" sz="1800" dirty="0">
                <a:solidFill>
                  <a:schemeClr val="tx1">
                    <a:lumMod val="65000"/>
                  </a:schemeClr>
                </a:solidFill>
              </a:rPr>
              <a:t>)</a:t>
            </a:r>
          </a:p>
          <a:p>
            <a:pPr algn="l">
              <a:buClr>
                <a:srgbClr val="FFFF00"/>
              </a:buClr>
            </a:pPr>
            <a:r>
              <a:rPr lang="pt-BR" sz="1800" dirty="0">
                <a:solidFill>
                  <a:schemeClr val="tx1">
                    <a:lumMod val="65000"/>
                  </a:schemeClr>
                </a:solidFill>
              </a:rPr>
              <a:t>	</a:t>
            </a:r>
            <a:r>
              <a:rPr lang="pt-BR" sz="1800" b="1" dirty="0">
                <a:solidFill>
                  <a:srgbClr val="FFFF00"/>
                </a:solidFill>
              </a:rPr>
              <a:t>-</a:t>
            </a:r>
            <a:r>
              <a:rPr lang="pt-BR" sz="1800" dirty="0">
                <a:solidFill>
                  <a:schemeClr val="tx1">
                    <a:lumMod val="65000"/>
                  </a:schemeClr>
                </a:solidFill>
              </a:rPr>
              <a:t> </a:t>
            </a:r>
            <a:r>
              <a:rPr lang="pt-BR" sz="2400" dirty="0">
                <a:solidFill>
                  <a:schemeClr val="tx1"/>
                </a:solidFill>
              </a:rPr>
              <a:t>Na </a:t>
            </a:r>
            <a:r>
              <a:rPr lang="pt-BR" sz="2400" b="1" i="1" dirty="0">
                <a:solidFill>
                  <a:srgbClr val="FFFF00"/>
                </a:solidFill>
              </a:rPr>
              <a:t>Política</a:t>
            </a:r>
            <a:r>
              <a:rPr lang="pt-BR" sz="2400" dirty="0">
                <a:solidFill>
                  <a:schemeClr val="tx1"/>
                </a:solidFill>
              </a:rPr>
              <a:t>: 	Uma esquerda </a:t>
            </a:r>
            <a:r>
              <a:rPr lang="pt-BR" sz="2400" dirty="0" err="1">
                <a:solidFill>
                  <a:schemeClr val="tx1"/>
                </a:solidFill>
              </a:rPr>
              <a:t>não-marxista</a:t>
            </a:r>
            <a:endParaRPr lang="pt-BR" sz="2400" dirty="0">
              <a:solidFill>
                <a:schemeClr val="tx1"/>
              </a:solidFill>
            </a:endParaRPr>
          </a:p>
          <a:p>
            <a:pPr algn="l">
              <a:buClr>
                <a:srgbClr val="FFFF00"/>
              </a:buClr>
            </a:pPr>
            <a:endParaRPr lang="pt-BR" sz="1200" dirty="0"/>
          </a:p>
          <a:p>
            <a:pPr marL="342900" indent="-342900" algn="l">
              <a:buClr>
                <a:srgbClr val="FFFF00"/>
              </a:buClr>
              <a:buFont typeface="Wingdings" panose="05000000000000000000" pitchFamily="2" charset="2"/>
              <a:buChar char="Ø"/>
            </a:pPr>
            <a:r>
              <a:rPr lang="pt-BR" sz="2400" b="1" dirty="0"/>
              <a:t>Situação</a:t>
            </a:r>
            <a:r>
              <a:rPr lang="pt-BR" sz="2400" dirty="0"/>
              <a:t> dos </a:t>
            </a:r>
            <a:r>
              <a:rPr lang="pt-BR" sz="2400" b="1" i="1" dirty="0">
                <a:solidFill>
                  <a:srgbClr val="FFFF00"/>
                </a:solidFill>
              </a:rPr>
              <a:t>Estudos Foucaultianos </a:t>
            </a:r>
            <a:r>
              <a:rPr lang="pt-BR" sz="2400" dirty="0"/>
              <a:t>na atualidade</a:t>
            </a:r>
          </a:p>
          <a:p>
            <a:pPr algn="l"/>
            <a:r>
              <a:rPr lang="pt-BR" sz="2400" dirty="0"/>
              <a:t>	</a:t>
            </a:r>
            <a:r>
              <a:rPr lang="pt-BR" sz="2400" b="1" dirty="0">
                <a:solidFill>
                  <a:srgbClr val="FFFF00"/>
                </a:solidFill>
              </a:rPr>
              <a:t>-</a:t>
            </a:r>
            <a:r>
              <a:rPr lang="pt-BR" sz="2400" dirty="0"/>
              <a:t> Campo </a:t>
            </a:r>
            <a:r>
              <a:rPr lang="pt-BR" sz="1800" dirty="0">
                <a:solidFill>
                  <a:schemeClr val="tx1">
                    <a:lumMod val="65000"/>
                  </a:schemeClr>
                </a:solidFill>
              </a:rPr>
              <a:t>(Pierre Bourdieu)</a:t>
            </a:r>
          </a:p>
          <a:p>
            <a:pPr algn="l"/>
            <a:r>
              <a:rPr lang="pt-BR" sz="2400" dirty="0"/>
              <a:t>	</a:t>
            </a:r>
            <a:r>
              <a:rPr lang="pt-BR" sz="2400" b="1" dirty="0">
                <a:solidFill>
                  <a:srgbClr val="FFFF00"/>
                </a:solidFill>
              </a:rPr>
              <a:t>-</a:t>
            </a:r>
            <a:r>
              <a:rPr lang="pt-BR" sz="2400" dirty="0"/>
              <a:t> Comentadores e intérpretes</a:t>
            </a:r>
          </a:p>
          <a:p>
            <a:pPr algn="l"/>
            <a:r>
              <a:rPr lang="pt-BR" sz="2400" dirty="0"/>
              <a:t>	</a:t>
            </a:r>
            <a:r>
              <a:rPr lang="pt-BR" sz="2400" b="1" dirty="0">
                <a:solidFill>
                  <a:srgbClr val="FFFF00"/>
                </a:solidFill>
              </a:rPr>
              <a:t>-</a:t>
            </a:r>
            <a:r>
              <a:rPr lang="pt-BR" sz="2400" dirty="0"/>
              <a:t> Usuários e aproveitadores</a:t>
            </a:r>
          </a:p>
          <a:p>
            <a:pPr algn="l"/>
            <a:endParaRPr lang="pt-BR" sz="1200" dirty="0"/>
          </a:p>
          <a:p>
            <a:pPr marL="342900" indent="-342900" algn="l">
              <a:buClr>
                <a:srgbClr val="FFFF00"/>
              </a:buClr>
              <a:buFont typeface="Wingdings" panose="05000000000000000000" pitchFamily="2" charset="2"/>
              <a:buChar char="Ø"/>
            </a:pPr>
            <a:r>
              <a:rPr lang="pt-BR" sz="2400" dirty="0"/>
              <a:t>Michel Foucault e a pesquisa em Educação: </a:t>
            </a:r>
          </a:p>
          <a:p>
            <a:pPr algn="l">
              <a:buClr>
                <a:srgbClr val="FFFF00"/>
              </a:buClr>
            </a:pPr>
            <a:r>
              <a:rPr lang="pt-BR" sz="2400" dirty="0"/>
              <a:t>	</a:t>
            </a:r>
            <a:r>
              <a:rPr lang="pt-BR" sz="2400" b="1" dirty="0">
                <a:solidFill>
                  <a:srgbClr val="FFFF00"/>
                </a:solidFill>
              </a:rPr>
              <a:t>-</a:t>
            </a:r>
            <a:r>
              <a:rPr lang="pt-BR" sz="2400" dirty="0"/>
              <a:t> </a:t>
            </a:r>
            <a:r>
              <a:rPr lang="pt-BR" sz="2400" i="1" dirty="0">
                <a:solidFill>
                  <a:schemeClr val="tx1"/>
                </a:solidFill>
              </a:rPr>
              <a:t>Articulações</a:t>
            </a:r>
            <a:r>
              <a:rPr lang="pt-BR" sz="2400" dirty="0">
                <a:solidFill>
                  <a:schemeClr val="tx1"/>
                </a:solidFill>
              </a:rPr>
              <a:t> possíveis </a:t>
            </a:r>
            <a:r>
              <a:rPr lang="pt-BR" sz="2400" dirty="0"/>
              <a:t>e </a:t>
            </a:r>
            <a:r>
              <a:rPr lang="pt-BR" sz="2400" dirty="0">
                <a:solidFill>
                  <a:schemeClr val="tx1"/>
                </a:solidFill>
              </a:rPr>
              <a:t>impossíveis</a:t>
            </a:r>
          </a:p>
          <a:p>
            <a:pPr algn="l">
              <a:buClr>
                <a:srgbClr val="FFFF00"/>
              </a:buClr>
            </a:pPr>
            <a:r>
              <a:rPr lang="pt-BR" sz="2400" dirty="0"/>
              <a:t>	</a:t>
            </a:r>
            <a:r>
              <a:rPr lang="pt-BR" sz="2400" b="1" dirty="0">
                <a:solidFill>
                  <a:srgbClr val="FFFF00"/>
                </a:solidFill>
              </a:rPr>
              <a:t>-</a:t>
            </a:r>
            <a:r>
              <a:rPr lang="pt-BR" sz="2400" dirty="0"/>
              <a:t> </a:t>
            </a:r>
            <a:r>
              <a:rPr lang="pt-BR" sz="2400" i="1" dirty="0">
                <a:solidFill>
                  <a:schemeClr val="tx1"/>
                </a:solidFill>
              </a:rPr>
              <a:t>Pertinências</a:t>
            </a:r>
            <a:r>
              <a:rPr lang="pt-BR" sz="2400" dirty="0">
                <a:solidFill>
                  <a:schemeClr val="tx1"/>
                </a:solidFill>
              </a:rPr>
              <a:t> </a:t>
            </a:r>
            <a:r>
              <a:rPr lang="pt-BR" sz="2400" dirty="0"/>
              <a:t>e </a:t>
            </a:r>
            <a:r>
              <a:rPr lang="pt-BR" sz="2400" i="1" dirty="0">
                <a:solidFill>
                  <a:schemeClr val="tx1"/>
                </a:solidFill>
              </a:rPr>
              <a:t>impertinências</a:t>
            </a:r>
          </a:p>
          <a:p>
            <a:pPr algn="l">
              <a:buClr>
                <a:srgbClr val="FFFF00"/>
              </a:buClr>
            </a:pPr>
            <a:r>
              <a:rPr lang="pt-BR" sz="2400" dirty="0"/>
              <a:t>	</a:t>
            </a:r>
            <a:r>
              <a:rPr lang="pt-BR" sz="2400" b="1" dirty="0">
                <a:solidFill>
                  <a:srgbClr val="FFFF00"/>
                </a:solidFill>
              </a:rPr>
              <a:t>-</a:t>
            </a:r>
            <a:r>
              <a:rPr lang="pt-BR" sz="2400" dirty="0"/>
              <a:t> A questão da </a:t>
            </a:r>
            <a:r>
              <a:rPr lang="pt-BR" sz="2400" i="1" dirty="0">
                <a:solidFill>
                  <a:schemeClr val="tx1"/>
                </a:solidFill>
              </a:rPr>
              <a:t>moda</a:t>
            </a:r>
          </a:p>
        </p:txBody>
      </p:sp>
      <p:sp>
        <p:nvSpPr>
          <p:cNvPr id="4" name="Título 1">
            <a:extLst>
              <a:ext uri="{FF2B5EF4-FFF2-40B4-BE49-F238E27FC236}">
                <a16:creationId xmlns:a16="http://schemas.microsoft.com/office/drawing/2014/main" id="{D0932292-CDEE-4DC3-A883-45AD98346777}"/>
              </a:ext>
            </a:extLst>
          </p:cNvPr>
          <p:cNvSpPr>
            <a:spLocks noGrp="1"/>
          </p:cNvSpPr>
          <p:nvPr>
            <p:ph type="ctrTitle"/>
          </p:nvPr>
        </p:nvSpPr>
        <p:spPr>
          <a:xfrm>
            <a:off x="685800" y="116632"/>
            <a:ext cx="7772400" cy="578495"/>
          </a:xfrm>
        </p:spPr>
        <p:txBody>
          <a:bodyPr/>
          <a:lstStyle/>
          <a:p>
            <a:r>
              <a:rPr lang="pt-BR" sz="2400" dirty="0"/>
              <a:t>Na Serra com Foucault</a:t>
            </a:r>
          </a:p>
        </p:txBody>
      </p:sp>
      <p:cxnSp>
        <p:nvCxnSpPr>
          <p:cNvPr id="5" name="Conector reto 4">
            <a:extLst>
              <a:ext uri="{FF2B5EF4-FFF2-40B4-BE49-F238E27FC236}">
                <a16:creationId xmlns:a16="http://schemas.microsoft.com/office/drawing/2014/main" id="{BC21FFCC-65FB-4A0B-87B6-51CF377E12C2}"/>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7277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7504" y="908720"/>
            <a:ext cx="8928992" cy="5544616"/>
          </a:xfrm>
        </p:spPr>
        <p:txBody>
          <a:bodyPr/>
          <a:lstStyle/>
          <a:p>
            <a:r>
              <a:rPr lang="pt-BR" b="1" dirty="0"/>
              <a:t>“Usos” mais comuns de Foucault na Educação</a:t>
            </a:r>
          </a:p>
          <a:p>
            <a:endParaRPr lang="pt-BR" sz="1000" dirty="0"/>
          </a:p>
          <a:p>
            <a:endParaRPr lang="pt-BR" sz="1000" dirty="0"/>
          </a:p>
          <a:p>
            <a:pPr>
              <a:lnSpc>
                <a:spcPts val="2000"/>
              </a:lnSpc>
              <a:spcBef>
                <a:spcPts val="600"/>
              </a:spcBef>
              <a:buClr>
                <a:srgbClr val="FFFF00"/>
              </a:buClr>
            </a:pPr>
            <a:endParaRPr lang="pt-BR" sz="1000" dirty="0"/>
          </a:p>
          <a:p>
            <a:pPr>
              <a:lnSpc>
                <a:spcPts val="2000"/>
              </a:lnSpc>
              <a:spcBef>
                <a:spcPts val="600"/>
              </a:spcBef>
              <a:buClr>
                <a:srgbClr val="FFFF00"/>
              </a:buClr>
            </a:pPr>
            <a:r>
              <a:rPr lang="pt-BR" sz="2800" b="1" dirty="0">
                <a:solidFill>
                  <a:srgbClr val="FFFF00"/>
                </a:solidFill>
              </a:rPr>
              <a:t>1 </a:t>
            </a:r>
            <a:r>
              <a:rPr lang="pt-BR" sz="2400" b="1" dirty="0">
                <a:solidFill>
                  <a:schemeClr val="tx1"/>
                </a:solidFill>
              </a:rPr>
              <a:t>    Análise dos discursos</a:t>
            </a:r>
          </a:p>
          <a:p>
            <a:pPr>
              <a:lnSpc>
                <a:spcPts val="2000"/>
              </a:lnSpc>
              <a:spcBef>
                <a:spcPts val="600"/>
              </a:spcBef>
              <a:buClr>
                <a:srgbClr val="FFFF00"/>
              </a:buClr>
            </a:pPr>
            <a:r>
              <a:rPr lang="pt-BR" sz="2400" dirty="0">
                <a:solidFill>
                  <a:schemeClr val="tx1">
                    <a:lumMod val="75000"/>
                  </a:schemeClr>
                </a:solidFill>
              </a:rPr>
              <a:t>arqueologia</a:t>
            </a:r>
          </a:p>
          <a:p>
            <a:pPr algn="just">
              <a:lnSpc>
                <a:spcPts val="2000"/>
              </a:lnSpc>
              <a:spcBef>
                <a:spcPts val="600"/>
              </a:spcBef>
              <a:buClr>
                <a:srgbClr val="FFFF00"/>
              </a:buClr>
            </a:pPr>
            <a:r>
              <a:rPr lang="pt-BR" sz="2400" b="1" dirty="0">
                <a:solidFill>
                  <a:schemeClr val="tx1"/>
                </a:solidFill>
              </a:rPr>
              <a:t>      </a:t>
            </a:r>
          </a:p>
          <a:p>
            <a:pPr algn="just">
              <a:lnSpc>
                <a:spcPts val="2000"/>
              </a:lnSpc>
              <a:spcBef>
                <a:spcPts val="600"/>
              </a:spcBef>
              <a:buClr>
                <a:srgbClr val="FFFF00"/>
              </a:buClr>
            </a:pPr>
            <a:endParaRPr lang="pt-BR" sz="2400" b="1" dirty="0">
              <a:solidFill>
                <a:schemeClr val="tx1"/>
              </a:solidFill>
            </a:endParaRPr>
          </a:p>
          <a:p>
            <a:pPr algn="just">
              <a:lnSpc>
                <a:spcPts val="2000"/>
              </a:lnSpc>
              <a:spcBef>
                <a:spcPts val="600"/>
              </a:spcBef>
              <a:buClr>
                <a:srgbClr val="FFFF00"/>
              </a:buClr>
            </a:pPr>
            <a:endParaRPr lang="pt-BR" sz="2400" b="1" dirty="0">
              <a:solidFill>
                <a:schemeClr val="tx1"/>
              </a:solidFill>
            </a:endParaRPr>
          </a:p>
          <a:p>
            <a:pPr>
              <a:lnSpc>
                <a:spcPts val="2000"/>
              </a:lnSpc>
              <a:spcBef>
                <a:spcPts val="600"/>
              </a:spcBef>
              <a:buClr>
                <a:srgbClr val="FFFF00"/>
              </a:buClr>
            </a:pPr>
            <a:r>
              <a:rPr lang="pt-BR" sz="2800" b="1" dirty="0">
                <a:solidFill>
                  <a:srgbClr val="FFFF00"/>
                </a:solidFill>
              </a:rPr>
              <a:t>            2 </a:t>
            </a:r>
            <a:r>
              <a:rPr lang="pt-BR" sz="2400" b="1" dirty="0">
                <a:solidFill>
                  <a:schemeClr val="tx1"/>
                </a:solidFill>
              </a:rPr>
              <a:t>    Análise das práticas escolares</a:t>
            </a:r>
            <a:endParaRPr lang="pt-BR" sz="2400" dirty="0">
              <a:solidFill>
                <a:schemeClr val="tx1"/>
              </a:solidFill>
            </a:endParaRPr>
          </a:p>
          <a:p>
            <a:pPr>
              <a:lnSpc>
                <a:spcPts val="2000"/>
              </a:lnSpc>
              <a:spcBef>
                <a:spcPts val="600"/>
              </a:spcBef>
              <a:buClr>
                <a:srgbClr val="FFFF00"/>
              </a:buClr>
            </a:pPr>
            <a:r>
              <a:rPr lang="pt-BR" sz="2400" dirty="0">
                <a:solidFill>
                  <a:schemeClr val="tx1">
                    <a:lumMod val="75000"/>
                  </a:schemeClr>
                </a:solidFill>
              </a:rPr>
              <a:t>genealogia</a:t>
            </a:r>
          </a:p>
          <a:p>
            <a:pPr>
              <a:lnSpc>
                <a:spcPts val="2000"/>
              </a:lnSpc>
              <a:spcBef>
                <a:spcPts val="600"/>
              </a:spcBef>
              <a:buClr>
                <a:srgbClr val="FFFF00"/>
              </a:buClr>
            </a:pPr>
            <a:endParaRPr lang="pt-BR" sz="2400" b="1" dirty="0">
              <a:solidFill>
                <a:schemeClr val="tx1"/>
              </a:solidFill>
            </a:endParaRPr>
          </a:p>
          <a:p>
            <a:pPr algn="just">
              <a:lnSpc>
                <a:spcPts val="2000"/>
              </a:lnSpc>
              <a:spcBef>
                <a:spcPts val="600"/>
              </a:spcBef>
              <a:buClr>
                <a:srgbClr val="FFFF00"/>
              </a:buClr>
            </a:pPr>
            <a:r>
              <a:rPr lang="pt-BR" sz="2400" b="1" dirty="0">
                <a:solidFill>
                  <a:schemeClr val="tx1"/>
                </a:solidFill>
              </a:rPr>
              <a:t>			                 </a:t>
            </a:r>
            <a:r>
              <a:rPr lang="pt-BR" sz="2400" b="1" dirty="0">
                <a:solidFill>
                  <a:srgbClr val="FFFF00"/>
                </a:solidFill>
              </a:rPr>
              <a:t>“2.5”</a:t>
            </a:r>
            <a:r>
              <a:rPr lang="pt-BR" sz="2400" b="1" dirty="0">
                <a:solidFill>
                  <a:schemeClr val="tx1"/>
                </a:solidFill>
              </a:rPr>
              <a:t>	        Análise política</a:t>
            </a:r>
          </a:p>
          <a:p>
            <a:pPr>
              <a:lnSpc>
                <a:spcPts val="2000"/>
              </a:lnSpc>
              <a:spcBef>
                <a:spcPts val="600"/>
              </a:spcBef>
              <a:buClr>
                <a:srgbClr val="FFFF00"/>
              </a:buClr>
            </a:pPr>
            <a:endParaRPr lang="pt-BR" sz="2400" b="1" dirty="0">
              <a:solidFill>
                <a:schemeClr val="tx1"/>
              </a:solidFill>
            </a:endParaRPr>
          </a:p>
          <a:p>
            <a:pPr>
              <a:lnSpc>
                <a:spcPts val="2000"/>
              </a:lnSpc>
              <a:spcBef>
                <a:spcPts val="600"/>
              </a:spcBef>
              <a:buClr>
                <a:srgbClr val="FFFF00"/>
              </a:buClr>
            </a:pPr>
            <a:r>
              <a:rPr lang="pt-BR" sz="2800" b="1" dirty="0">
                <a:solidFill>
                  <a:srgbClr val="FFFF00"/>
                </a:solidFill>
              </a:rPr>
              <a:t>            3</a:t>
            </a:r>
            <a:r>
              <a:rPr lang="pt-BR" sz="2400" b="1" dirty="0">
                <a:solidFill>
                  <a:schemeClr val="tx1"/>
                </a:solidFill>
              </a:rPr>
              <a:t>     Análise das tecnologias do eu</a:t>
            </a:r>
          </a:p>
          <a:p>
            <a:pPr>
              <a:lnSpc>
                <a:spcPts val="2000"/>
              </a:lnSpc>
              <a:spcBef>
                <a:spcPts val="600"/>
              </a:spcBef>
              <a:buClr>
                <a:srgbClr val="FFFF00"/>
              </a:buClr>
            </a:pPr>
            <a:r>
              <a:rPr lang="pt-BR" sz="2400" dirty="0">
                <a:solidFill>
                  <a:schemeClr val="tx1">
                    <a:lumMod val="75000"/>
                  </a:schemeClr>
                </a:solidFill>
              </a:rPr>
              <a:t>    arqueogenealogia</a:t>
            </a:r>
          </a:p>
        </p:txBody>
      </p:sp>
      <p:sp>
        <p:nvSpPr>
          <p:cNvPr id="5" name="Chave direita 4"/>
          <p:cNvSpPr/>
          <p:nvPr/>
        </p:nvSpPr>
        <p:spPr>
          <a:xfrm rot="10800000">
            <a:off x="1475657" y="2276872"/>
            <a:ext cx="399605" cy="3600400"/>
          </a:xfrm>
          <a:prstGeom prst="rightBrace">
            <a:avLst>
              <a:gd name="adj1" fmla="val 38167"/>
              <a:gd name="adj2" fmla="val 49730"/>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 name="AutoShape 9"/>
          <p:cNvSpPr>
            <a:spLocks noChangeArrowheads="1"/>
          </p:cNvSpPr>
          <p:nvPr/>
        </p:nvSpPr>
        <p:spPr bwMode="auto">
          <a:xfrm rot="8281907">
            <a:off x="7321457" y="4218748"/>
            <a:ext cx="1583339" cy="215900"/>
          </a:xfrm>
          <a:prstGeom prst="rightArrow">
            <a:avLst>
              <a:gd name="adj1" fmla="val 32352"/>
              <a:gd name="adj2" fmla="val 251082"/>
            </a:avLst>
          </a:prstGeom>
          <a:solidFill>
            <a:srgbClr val="FFFFCC"/>
          </a:solidFill>
          <a:ln w="9525">
            <a:solidFill>
              <a:srgbClr val="FFFF00"/>
            </a:solidFill>
            <a:miter lim="800000"/>
            <a:headEnd/>
            <a:tailEnd/>
          </a:ln>
          <a:effec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t-BR" altLang="pt-BR" sz="1800">
              <a:solidFill>
                <a:srgbClr val="FFFF00"/>
              </a:solidFill>
            </a:endParaRPr>
          </a:p>
        </p:txBody>
      </p:sp>
      <p:sp>
        <p:nvSpPr>
          <p:cNvPr id="10" name="Título 1">
            <a:extLst>
              <a:ext uri="{FF2B5EF4-FFF2-40B4-BE49-F238E27FC236}">
                <a16:creationId xmlns:a16="http://schemas.microsoft.com/office/drawing/2014/main" id="{BA1F5834-040A-452E-A7C9-F1B73FB28C24}"/>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11" name="Conector reto 10">
            <a:extLst>
              <a:ext uri="{FF2B5EF4-FFF2-40B4-BE49-F238E27FC236}">
                <a16:creationId xmlns:a16="http://schemas.microsoft.com/office/drawing/2014/main" id="{1C74F50C-B3ED-485B-96B4-C8FF8817B0A3}"/>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113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3568" y="260648"/>
            <a:ext cx="7772400" cy="720079"/>
          </a:xfrm>
        </p:spPr>
        <p:txBody>
          <a:bodyPr>
            <a:normAutofit/>
          </a:bodyPr>
          <a:lstStyle/>
          <a:p>
            <a:r>
              <a:rPr lang="pt-BR" sz="3200" b="1" dirty="0">
                <a:solidFill>
                  <a:srgbClr val="FFFF00"/>
                </a:solidFill>
              </a:rPr>
              <a:t>Governamentalidade</a:t>
            </a:r>
          </a:p>
        </p:txBody>
      </p:sp>
      <p:sp>
        <p:nvSpPr>
          <p:cNvPr id="3" name="Subtítulo 2"/>
          <p:cNvSpPr>
            <a:spLocks noGrp="1"/>
          </p:cNvSpPr>
          <p:nvPr>
            <p:ph type="subTitle" idx="1"/>
          </p:nvPr>
        </p:nvSpPr>
        <p:spPr>
          <a:xfrm>
            <a:off x="251520" y="908720"/>
            <a:ext cx="8640960" cy="5544616"/>
          </a:xfrm>
        </p:spPr>
        <p:txBody>
          <a:bodyPr>
            <a:normAutofit/>
          </a:bodyPr>
          <a:lstStyle/>
          <a:p>
            <a:endParaRPr lang="pt-BR" sz="2200" dirty="0">
              <a:solidFill>
                <a:schemeClr val="tx1"/>
              </a:solidFill>
            </a:endParaRPr>
          </a:p>
          <a:p>
            <a:endParaRPr lang="pt-BR" sz="2200" dirty="0">
              <a:solidFill>
                <a:schemeClr val="tx1"/>
              </a:solidFill>
            </a:endParaRPr>
          </a:p>
        </p:txBody>
      </p:sp>
      <p:cxnSp>
        <p:nvCxnSpPr>
          <p:cNvPr id="6" name="Conector reto 5"/>
          <p:cNvCxnSpPr/>
          <p:nvPr/>
        </p:nvCxnSpPr>
        <p:spPr>
          <a:xfrm>
            <a:off x="0" y="908720"/>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Retângulo 4"/>
          <p:cNvSpPr/>
          <p:nvPr/>
        </p:nvSpPr>
        <p:spPr>
          <a:xfrm>
            <a:off x="271474" y="1268760"/>
            <a:ext cx="8601052" cy="5124480"/>
          </a:xfrm>
          <a:prstGeom prst="rect">
            <a:avLst/>
          </a:prstGeom>
        </p:spPr>
        <p:txBody>
          <a:bodyPr wrap="square">
            <a:spAutoFit/>
          </a:bodyPr>
          <a:lstStyle/>
          <a:p>
            <a:pPr>
              <a:defRPr/>
            </a:pPr>
            <a:r>
              <a:rPr lang="pt-BR" b="1" dirty="0"/>
              <a:t>Com esse neologismo, Foucault designa 3 “coisas”:</a:t>
            </a:r>
          </a:p>
          <a:p>
            <a:pPr>
              <a:defRPr/>
            </a:pPr>
            <a:endParaRPr lang="pt-BR" sz="900" dirty="0"/>
          </a:p>
          <a:p>
            <a:pPr>
              <a:defRPr/>
            </a:pPr>
            <a:r>
              <a:rPr lang="pt-BR" sz="2000" b="1" dirty="0">
                <a:solidFill>
                  <a:srgbClr val="FFFF00"/>
                </a:solidFill>
              </a:rPr>
              <a:t>1.</a:t>
            </a:r>
            <a:r>
              <a:rPr lang="pt-BR" sz="2000" dirty="0"/>
              <a:t> Conjunto de práticas, instituições, saberes, que tem por alvo a população, como principal saber a Economia Política e como instrumento principal os dispositivos de segurança.</a:t>
            </a:r>
          </a:p>
          <a:p>
            <a:pPr>
              <a:defRPr/>
            </a:pPr>
            <a:endParaRPr lang="pt-BR" sz="1000" dirty="0"/>
          </a:p>
          <a:p>
            <a:pPr>
              <a:defRPr/>
            </a:pPr>
            <a:r>
              <a:rPr lang="pt-BR" sz="2000" b="1" dirty="0">
                <a:solidFill>
                  <a:srgbClr val="FFFF00"/>
                </a:solidFill>
              </a:rPr>
              <a:t>2.</a:t>
            </a:r>
            <a:r>
              <a:rPr lang="pt-BR" sz="2000" dirty="0"/>
              <a:t> Uma determinada disposição política em que um novo tipo de poder (de governamento) se sobressai acima das disciplinas e da soberania e que levou ao desenvolvimento de uma série de aparelhos específicos de governamento e de um conjunto de novos saberes.</a:t>
            </a:r>
          </a:p>
          <a:p>
            <a:pPr>
              <a:defRPr/>
            </a:pPr>
            <a:endParaRPr lang="pt-BR" sz="1000" dirty="0"/>
          </a:p>
          <a:p>
            <a:pPr>
              <a:defRPr/>
            </a:pPr>
            <a:r>
              <a:rPr lang="pt-BR" sz="2000" b="1" dirty="0">
                <a:solidFill>
                  <a:srgbClr val="FFFF00"/>
                </a:solidFill>
              </a:rPr>
              <a:t>3.</a:t>
            </a:r>
            <a:r>
              <a:rPr lang="pt-BR" sz="2000" dirty="0"/>
              <a:t> O resultado de um processo histórico, ao longo do qual o Estado de Justiça medieval (passando pelo Estado Administrativo dos séculos XV a XVII) foi pouco a pouco </a:t>
            </a:r>
            <a:r>
              <a:rPr lang="pt-BR" sz="2000" dirty="0" err="1"/>
              <a:t>governamentalizado</a:t>
            </a:r>
            <a:r>
              <a:rPr lang="pt-BR" sz="2000" dirty="0"/>
              <a:t>. </a:t>
            </a:r>
          </a:p>
          <a:p>
            <a:pPr>
              <a:defRPr/>
            </a:pPr>
            <a:endParaRPr lang="pt-BR" sz="1000" dirty="0"/>
          </a:p>
          <a:p>
            <a:pPr>
              <a:defRPr/>
            </a:pPr>
            <a:r>
              <a:rPr lang="pt-BR" sz="2000" dirty="0"/>
              <a:t>Mais tarde, nas </a:t>
            </a:r>
            <a:r>
              <a:rPr lang="pt-BR" sz="2000" i="1" dirty="0"/>
              <a:t>Conferências de Vermont</a:t>
            </a:r>
            <a:r>
              <a:rPr lang="pt-BR" sz="2000" dirty="0"/>
              <a:t>, Foucault propõe que a</a:t>
            </a:r>
          </a:p>
          <a:p>
            <a:pPr>
              <a:defRPr/>
            </a:pPr>
            <a:r>
              <a:rPr lang="pt-BR" sz="2000" dirty="0"/>
              <a:t>“Governamentalidade é o encontro entre as técnicas de dominação exercidas sobre os outros e as técnicas de si. </a:t>
            </a:r>
            <a:r>
              <a:rPr lang="pt-BR" sz="2000" dirty="0">
                <a:solidFill>
                  <a:schemeClr val="tx1">
                    <a:lumMod val="65000"/>
                  </a:schemeClr>
                </a:solidFill>
              </a:rPr>
              <a:t>(Foucault, </a:t>
            </a:r>
            <a:r>
              <a:rPr lang="pt-BR" sz="2000" i="1" dirty="0">
                <a:solidFill>
                  <a:schemeClr val="tx1">
                    <a:lumMod val="65000"/>
                  </a:schemeClr>
                </a:solidFill>
              </a:rPr>
              <a:t>Tecnologias do eu</a:t>
            </a:r>
            <a:r>
              <a:rPr lang="pt-BR" sz="2000" dirty="0">
                <a:solidFill>
                  <a:schemeClr val="tx1">
                    <a:lumMod val="65000"/>
                  </a:schemeClr>
                </a:solidFill>
              </a:rPr>
              <a:t>)”</a:t>
            </a:r>
            <a:r>
              <a:rPr lang="pt-BR" sz="2000" dirty="0"/>
              <a:t> </a:t>
            </a:r>
          </a:p>
        </p:txBody>
      </p:sp>
    </p:spTree>
    <p:extLst>
      <p:ext uri="{BB962C8B-B14F-4D97-AF65-F5344CB8AC3E}">
        <p14:creationId xmlns:p14="http://schemas.microsoft.com/office/powerpoint/2010/main" val="2168184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3568" y="260648"/>
            <a:ext cx="7772400" cy="720079"/>
          </a:xfrm>
        </p:spPr>
        <p:txBody>
          <a:bodyPr>
            <a:normAutofit/>
          </a:bodyPr>
          <a:lstStyle/>
          <a:p>
            <a:r>
              <a:rPr lang="pt-BR" sz="3200" b="1" dirty="0">
                <a:solidFill>
                  <a:srgbClr val="FFFF00"/>
                </a:solidFill>
              </a:rPr>
              <a:t>Governamentalidade</a:t>
            </a:r>
          </a:p>
        </p:txBody>
      </p:sp>
      <p:sp>
        <p:nvSpPr>
          <p:cNvPr id="3" name="Subtítulo 2"/>
          <p:cNvSpPr>
            <a:spLocks noGrp="1"/>
          </p:cNvSpPr>
          <p:nvPr>
            <p:ph type="subTitle" idx="1"/>
          </p:nvPr>
        </p:nvSpPr>
        <p:spPr>
          <a:xfrm>
            <a:off x="251520" y="908720"/>
            <a:ext cx="8640960" cy="5544616"/>
          </a:xfrm>
        </p:spPr>
        <p:txBody>
          <a:bodyPr>
            <a:normAutofit/>
          </a:bodyPr>
          <a:lstStyle/>
          <a:p>
            <a:endParaRPr lang="pt-BR" sz="2000" dirty="0"/>
          </a:p>
          <a:p>
            <a:r>
              <a:rPr lang="pt-BR" sz="2000" dirty="0"/>
              <a:t>“Governamentalidade é o encontro entre as técnicas de dominação exercidas sobre os outros e as técnicas de si.” </a:t>
            </a:r>
            <a:r>
              <a:rPr lang="pt-BR" sz="2000" dirty="0">
                <a:solidFill>
                  <a:schemeClr val="tx1">
                    <a:lumMod val="65000"/>
                  </a:schemeClr>
                </a:solidFill>
              </a:rPr>
              <a:t>(Foucault, </a:t>
            </a:r>
            <a:r>
              <a:rPr lang="pt-BR" sz="2000" i="1" dirty="0">
                <a:solidFill>
                  <a:schemeClr val="tx1">
                    <a:lumMod val="65000"/>
                  </a:schemeClr>
                </a:solidFill>
              </a:rPr>
              <a:t>Tecnologias do eu</a:t>
            </a:r>
            <a:r>
              <a:rPr lang="pt-BR" sz="2000" dirty="0">
                <a:solidFill>
                  <a:schemeClr val="tx1">
                    <a:lumMod val="65000"/>
                  </a:schemeClr>
                </a:solidFill>
              </a:rPr>
              <a:t>)</a:t>
            </a:r>
            <a:endParaRPr lang="pt-BR" sz="2000" dirty="0"/>
          </a:p>
          <a:p>
            <a:endParaRPr lang="pt-BR" sz="2800" dirty="0">
              <a:solidFill>
                <a:schemeClr val="tx1"/>
              </a:solidFill>
            </a:endParaRPr>
          </a:p>
        </p:txBody>
      </p:sp>
      <p:cxnSp>
        <p:nvCxnSpPr>
          <p:cNvPr id="6" name="Conector reto 5"/>
          <p:cNvCxnSpPr/>
          <p:nvPr/>
        </p:nvCxnSpPr>
        <p:spPr>
          <a:xfrm>
            <a:off x="0" y="908720"/>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7" name="Picture 2" descr="C:\ALF\Alf-Imagens\Várias\Foucault - centralidade da governament. - 23mar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49" y="2132856"/>
            <a:ext cx="7872502" cy="459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002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3568" y="188640"/>
            <a:ext cx="7772400" cy="648072"/>
          </a:xfrm>
        </p:spPr>
        <p:txBody>
          <a:bodyPr>
            <a:normAutofit/>
          </a:bodyPr>
          <a:lstStyle/>
          <a:p>
            <a:pPr algn="ctr"/>
            <a:r>
              <a:rPr lang="pt-BR" sz="3200" b="1" dirty="0">
                <a:solidFill>
                  <a:srgbClr val="FFFF00"/>
                </a:solidFill>
              </a:rPr>
              <a:t>Relações   entre   Estado   e   Mercado</a:t>
            </a:r>
          </a:p>
        </p:txBody>
      </p:sp>
      <p:sp>
        <p:nvSpPr>
          <p:cNvPr id="3" name="Subtítulo 2"/>
          <p:cNvSpPr>
            <a:spLocks noGrp="1"/>
          </p:cNvSpPr>
          <p:nvPr>
            <p:ph type="subTitle" idx="1"/>
          </p:nvPr>
        </p:nvSpPr>
        <p:spPr>
          <a:xfrm>
            <a:off x="179512" y="764704"/>
            <a:ext cx="8784976" cy="6093296"/>
          </a:xfrm>
        </p:spPr>
        <p:txBody>
          <a:bodyPr>
            <a:normAutofit/>
          </a:bodyPr>
          <a:lstStyle/>
          <a:p>
            <a:endParaRPr lang="pt-BR" dirty="0"/>
          </a:p>
          <a:p>
            <a:endParaRPr lang="pt-BR" dirty="0"/>
          </a:p>
          <a:p>
            <a:pPr algn="just"/>
            <a:endParaRPr lang="pt-BR" sz="1100" dirty="0"/>
          </a:p>
          <a:p>
            <a:pPr algn="just"/>
            <a:endParaRPr lang="pt-BR" sz="2000" dirty="0"/>
          </a:p>
          <a:p>
            <a:pPr algn="just"/>
            <a:r>
              <a:rPr lang="pt-BR" b="1" dirty="0"/>
              <a:t>     </a:t>
            </a:r>
            <a:r>
              <a:rPr lang="pt-BR" b="1" dirty="0">
                <a:solidFill>
                  <a:schemeClr val="tx1"/>
                </a:solidFill>
              </a:rPr>
              <a:t>mercantilismo			fisiocracia</a:t>
            </a:r>
          </a:p>
          <a:p>
            <a:pPr algn="just"/>
            <a:endParaRPr lang="pt-BR" b="1" dirty="0">
              <a:solidFill>
                <a:schemeClr val="tx1"/>
              </a:solidFill>
            </a:endParaRPr>
          </a:p>
          <a:p>
            <a:pPr algn="just"/>
            <a:endParaRPr lang="pt-BR" b="1" dirty="0">
              <a:solidFill>
                <a:schemeClr val="tx1"/>
              </a:solidFill>
            </a:endParaRPr>
          </a:p>
          <a:p>
            <a:pPr algn="just"/>
            <a:r>
              <a:rPr lang="pt-BR" b="1" dirty="0">
                <a:solidFill>
                  <a:schemeClr val="tx1"/>
                </a:solidFill>
              </a:rPr>
              <a:t>		     X</a:t>
            </a:r>
          </a:p>
          <a:p>
            <a:pPr algn="just"/>
            <a:endParaRPr lang="pt-BR" b="1" dirty="0">
              <a:solidFill>
                <a:schemeClr val="tx1"/>
              </a:solidFill>
            </a:endParaRPr>
          </a:p>
          <a:p>
            <a:pPr algn="just"/>
            <a:r>
              <a:rPr lang="pt-BR" b="1" dirty="0">
                <a:solidFill>
                  <a:schemeClr val="tx1"/>
                </a:solidFill>
              </a:rPr>
              <a:t>	   liberalismo			neoliberalismo</a:t>
            </a:r>
          </a:p>
          <a:p>
            <a:pPr algn="just"/>
            <a:r>
              <a:rPr lang="pt-BR" sz="2000" b="1" dirty="0">
                <a:solidFill>
                  <a:schemeClr val="tx1"/>
                </a:solidFill>
              </a:rPr>
              <a:t>		                    estado                                    mercado</a:t>
            </a:r>
          </a:p>
          <a:p>
            <a:pPr algn="just"/>
            <a:r>
              <a:rPr lang="pt-BR" sz="2000" b="1" dirty="0">
                <a:solidFill>
                  <a:schemeClr val="tx1"/>
                </a:solidFill>
              </a:rPr>
              <a:t>	        		  			  		</a:t>
            </a:r>
          </a:p>
        </p:txBody>
      </p:sp>
      <p:sp>
        <p:nvSpPr>
          <p:cNvPr id="5" name="Elipse 4"/>
          <p:cNvSpPr/>
          <p:nvPr/>
        </p:nvSpPr>
        <p:spPr>
          <a:xfrm>
            <a:off x="749395" y="1288269"/>
            <a:ext cx="2016224" cy="1296144"/>
          </a:xfrm>
          <a:prstGeom prst="ellipse">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6" name="Subtítulo 2"/>
          <p:cNvSpPr txBox="1">
            <a:spLocks/>
          </p:cNvSpPr>
          <p:nvPr/>
        </p:nvSpPr>
        <p:spPr>
          <a:xfrm>
            <a:off x="1619672" y="836712"/>
            <a:ext cx="8784976" cy="56166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pt-BR" dirty="0"/>
          </a:p>
          <a:p>
            <a:pPr algn="just"/>
            <a:endParaRPr lang="pt-BR" dirty="0"/>
          </a:p>
        </p:txBody>
      </p:sp>
      <p:sp>
        <p:nvSpPr>
          <p:cNvPr id="7" name="Elipse 6"/>
          <p:cNvSpPr/>
          <p:nvPr/>
        </p:nvSpPr>
        <p:spPr>
          <a:xfrm>
            <a:off x="323528" y="4005064"/>
            <a:ext cx="2016224" cy="1296144"/>
          </a:xfrm>
          <a:prstGeom prst="ellipse">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8" name="Subtítulo 2"/>
          <p:cNvSpPr txBox="1">
            <a:spLocks/>
          </p:cNvSpPr>
          <p:nvPr/>
        </p:nvSpPr>
        <p:spPr>
          <a:xfrm>
            <a:off x="4728379" y="836712"/>
            <a:ext cx="8784976" cy="56166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pt-BR"/>
          </a:p>
          <a:p>
            <a:pPr algn="just"/>
            <a:endParaRPr lang="pt-BR" dirty="0"/>
          </a:p>
        </p:txBody>
      </p:sp>
      <p:sp>
        <p:nvSpPr>
          <p:cNvPr id="9" name="Elipse 8"/>
          <p:cNvSpPr/>
          <p:nvPr/>
        </p:nvSpPr>
        <p:spPr>
          <a:xfrm>
            <a:off x="5278158" y="1288267"/>
            <a:ext cx="2016224" cy="1296144"/>
          </a:xfrm>
          <a:prstGeom prst="ellipse">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0" name="Subtítulo 2"/>
          <p:cNvSpPr txBox="1">
            <a:spLocks/>
          </p:cNvSpPr>
          <p:nvPr/>
        </p:nvSpPr>
        <p:spPr>
          <a:xfrm>
            <a:off x="5292080" y="3553507"/>
            <a:ext cx="8784976" cy="561662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pt-BR"/>
          </a:p>
          <a:p>
            <a:pPr algn="just"/>
            <a:endParaRPr lang="pt-BR" dirty="0"/>
          </a:p>
        </p:txBody>
      </p:sp>
      <p:sp>
        <p:nvSpPr>
          <p:cNvPr id="13" name="Elipse 12"/>
          <p:cNvSpPr/>
          <p:nvPr/>
        </p:nvSpPr>
        <p:spPr>
          <a:xfrm>
            <a:off x="1175262" y="1627636"/>
            <a:ext cx="1164490" cy="617407"/>
          </a:xfrm>
          <a:prstGeom prst="ellipse">
            <a:avLst/>
          </a:prstGeom>
          <a:solidFill>
            <a:srgbClr val="FFFF00">
              <a:alpha val="50000"/>
            </a:srgb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4" name="Elipse 13"/>
          <p:cNvSpPr/>
          <p:nvPr/>
        </p:nvSpPr>
        <p:spPr>
          <a:xfrm>
            <a:off x="6646310" y="1520206"/>
            <a:ext cx="1296144" cy="832266"/>
          </a:xfrm>
          <a:prstGeom prst="ellipse">
            <a:avLst/>
          </a:prstGeom>
          <a:solidFill>
            <a:srgbClr val="FFFF00">
              <a:alpha val="50000"/>
            </a:srgbClr>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Elipse 15"/>
          <p:cNvSpPr/>
          <p:nvPr/>
        </p:nvSpPr>
        <p:spPr>
          <a:xfrm>
            <a:off x="2987824" y="4005064"/>
            <a:ext cx="2016224" cy="1296144"/>
          </a:xfrm>
          <a:prstGeom prst="ellipse">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7" name="Elipse 16"/>
          <p:cNvSpPr/>
          <p:nvPr/>
        </p:nvSpPr>
        <p:spPr>
          <a:xfrm>
            <a:off x="6201385" y="3779285"/>
            <a:ext cx="2664296" cy="1747701"/>
          </a:xfrm>
          <a:prstGeom prst="ellipse">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8" name="Elipse 17"/>
          <p:cNvSpPr/>
          <p:nvPr/>
        </p:nvSpPr>
        <p:spPr>
          <a:xfrm>
            <a:off x="6885461" y="4237002"/>
            <a:ext cx="1296144" cy="832266"/>
          </a:xfrm>
          <a:prstGeom prst="ellipse">
            <a:avLst/>
          </a:prstGeom>
          <a:solidFill>
            <a:srgbClr val="00B0F0">
              <a:alpha val="50000"/>
            </a:srgb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20" name="Elipse 19"/>
          <p:cNvSpPr/>
          <p:nvPr/>
        </p:nvSpPr>
        <p:spPr>
          <a:xfrm>
            <a:off x="2291146" y="6181219"/>
            <a:ext cx="648072" cy="416133"/>
          </a:xfrm>
          <a:prstGeom prst="ellipse">
            <a:avLst/>
          </a:prstGeom>
          <a:solidFill>
            <a:srgbClr val="00B0F0"/>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21" name="Elipse 20"/>
          <p:cNvSpPr/>
          <p:nvPr/>
        </p:nvSpPr>
        <p:spPr>
          <a:xfrm>
            <a:off x="4982344" y="6181219"/>
            <a:ext cx="648072" cy="416133"/>
          </a:xfrm>
          <a:prstGeom prst="ellipse">
            <a:avLst/>
          </a:prstGeom>
          <a:solidFill>
            <a:srgbClr val="FFFF00"/>
          </a:solidFill>
          <a:ln>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cxnSp>
        <p:nvCxnSpPr>
          <p:cNvPr id="23" name="Conector reto 22"/>
          <p:cNvCxnSpPr/>
          <p:nvPr/>
        </p:nvCxnSpPr>
        <p:spPr>
          <a:xfrm>
            <a:off x="0" y="6021288"/>
            <a:ext cx="914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to 25"/>
          <p:cNvCxnSpPr/>
          <p:nvPr/>
        </p:nvCxnSpPr>
        <p:spPr>
          <a:xfrm>
            <a:off x="0" y="800669"/>
            <a:ext cx="9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eta para a direita 3"/>
          <p:cNvSpPr/>
          <p:nvPr/>
        </p:nvSpPr>
        <p:spPr>
          <a:xfrm>
            <a:off x="3275856" y="1916833"/>
            <a:ext cx="1706488" cy="216023"/>
          </a:xfrm>
          <a:prstGeom prst="rightArrow">
            <a:avLst>
              <a:gd name="adj1" fmla="val 39431"/>
              <a:gd name="adj2" fmla="val 15663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Seta para a direita 21"/>
          <p:cNvSpPr/>
          <p:nvPr/>
        </p:nvSpPr>
        <p:spPr>
          <a:xfrm rot="8915556">
            <a:off x="2812188" y="2980243"/>
            <a:ext cx="2358956" cy="287193"/>
          </a:xfrm>
          <a:prstGeom prst="rightArrow">
            <a:avLst>
              <a:gd name="adj1" fmla="val 30613"/>
              <a:gd name="adj2" fmla="val 15663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a direita 23"/>
          <p:cNvSpPr/>
          <p:nvPr/>
        </p:nvSpPr>
        <p:spPr>
          <a:xfrm>
            <a:off x="5150515" y="4509120"/>
            <a:ext cx="972108" cy="216024"/>
          </a:xfrm>
          <a:prstGeom prst="rightArrow">
            <a:avLst>
              <a:gd name="adj1" fmla="val 37226"/>
              <a:gd name="adj2" fmla="val 15663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10098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71450" y="524930"/>
            <a:ext cx="8801100" cy="5676901"/>
          </a:xfrm>
        </p:spPr>
        <p:txBody>
          <a:bodyPr>
            <a:normAutofit fontScale="92500" lnSpcReduction="10000"/>
          </a:bodyPr>
          <a:lstStyle/>
          <a:p>
            <a:pPr marL="0" indent="0" algn="ctr">
              <a:buNone/>
            </a:pPr>
            <a:r>
              <a:rPr lang="pt-BR" sz="3200" b="1" dirty="0">
                <a:solidFill>
                  <a:srgbClr val="FFFF00"/>
                </a:solidFill>
              </a:rPr>
              <a:t>No âmbito dos Estudos Foucaultianos</a:t>
            </a:r>
          </a:p>
          <a:p>
            <a:pPr marL="0" indent="0">
              <a:spcBef>
                <a:spcPts val="0"/>
              </a:spcBef>
              <a:buNone/>
            </a:pPr>
            <a:endParaRPr lang="pt-BR" sz="1200" dirty="0"/>
          </a:p>
          <a:p>
            <a:pPr marL="0" indent="0">
              <a:buNone/>
            </a:pPr>
            <a:r>
              <a:rPr lang="pt-BR" sz="3000" b="1" dirty="0">
                <a:solidFill>
                  <a:srgbClr val="FFFF00"/>
                </a:solidFill>
              </a:rPr>
              <a:t>-</a:t>
            </a:r>
            <a:r>
              <a:rPr lang="pt-BR" sz="3000" dirty="0"/>
              <a:t> </a:t>
            </a:r>
            <a:r>
              <a:rPr lang="pt-BR" dirty="0"/>
              <a:t>Mais do que uma ideologia ou um sistema econômico, o </a:t>
            </a:r>
            <a:r>
              <a:rPr lang="pt-BR" b="1" dirty="0">
                <a:solidFill>
                  <a:srgbClr val="FFFF00"/>
                </a:solidFill>
              </a:rPr>
              <a:t>neoliberalismo</a:t>
            </a:r>
            <a:r>
              <a:rPr lang="pt-BR" dirty="0"/>
              <a:t> é entendido como um </a:t>
            </a:r>
            <a:r>
              <a:rPr lang="pt-BR" i="1" dirty="0"/>
              <a:t>éthos</a:t>
            </a:r>
            <a:r>
              <a:rPr lang="pt-BR" dirty="0"/>
              <a:t> ou “forma de vida”, como uma maneira de ser, de estar no mund</a:t>
            </a:r>
            <a:r>
              <a:rPr lang="pt-BR" dirty="0">
                <a:solidFill>
                  <a:schemeClr val="tx1"/>
                </a:solidFill>
              </a:rPr>
              <a:t>o e compreendê-lo.</a:t>
            </a:r>
          </a:p>
          <a:p>
            <a:pPr marL="0" indent="0">
              <a:buNone/>
            </a:pPr>
            <a:endParaRPr lang="pt-BR" sz="900" dirty="0">
              <a:solidFill>
                <a:schemeClr val="tx1"/>
              </a:solidFill>
            </a:endParaRPr>
          </a:p>
          <a:p>
            <a:pPr marL="0" indent="0">
              <a:buNone/>
            </a:pPr>
            <a:r>
              <a:rPr lang="pt-BR" sz="3000" b="1" dirty="0">
                <a:solidFill>
                  <a:srgbClr val="FFFF00"/>
                </a:solidFill>
              </a:rPr>
              <a:t>-</a:t>
            </a:r>
            <a:r>
              <a:rPr lang="pt-BR" sz="3000" dirty="0">
                <a:solidFill>
                  <a:schemeClr val="tx1"/>
                </a:solidFill>
              </a:rPr>
              <a:t> </a:t>
            </a:r>
            <a:r>
              <a:rPr lang="pt-BR" dirty="0">
                <a:solidFill>
                  <a:schemeClr val="tx1"/>
                </a:solidFill>
              </a:rPr>
              <a:t>Assim como o </a:t>
            </a:r>
            <a:r>
              <a:rPr lang="pt-BR" b="1" i="1" dirty="0">
                <a:solidFill>
                  <a:srgbClr val="FFFF00"/>
                </a:solidFill>
              </a:rPr>
              <a:t>consumo</a:t>
            </a:r>
            <a:r>
              <a:rPr lang="pt-BR" dirty="0">
                <a:solidFill>
                  <a:srgbClr val="FFFF00"/>
                </a:solidFill>
              </a:rPr>
              <a:t> </a:t>
            </a:r>
            <a:r>
              <a:rPr lang="pt-BR" dirty="0">
                <a:solidFill>
                  <a:schemeClr val="tx1"/>
                </a:solidFill>
              </a:rPr>
              <a:t>era central para o </a:t>
            </a:r>
            <a:r>
              <a:rPr lang="pt-BR" dirty="0">
                <a:solidFill>
                  <a:srgbClr val="FFFF00"/>
                </a:solidFill>
              </a:rPr>
              <a:t>liberalismo</a:t>
            </a:r>
            <a:r>
              <a:rPr lang="pt-BR" dirty="0">
                <a:solidFill>
                  <a:schemeClr val="tx1"/>
                </a:solidFill>
              </a:rPr>
              <a:t>, a </a:t>
            </a:r>
            <a:r>
              <a:rPr lang="pt-BR" b="1" i="1" dirty="0">
                <a:solidFill>
                  <a:srgbClr val="FFFF00"/>
                </a:solidFill>
              </a:rPr>
              <a:t>competição</a:t>
            </a:r>
            <a:r>
              <a:rPr lang="pt-BR" dirty="0">
                <a:solidFill>
                  <a:srgbClr val="FFFF00"/>
                </a:solidFill>
              </a:rPr>
              <a:t> </a:t>
            </a:r>
            <a:r>
              <a:rPr lang="pt-BR" dirty="0">
                <a:solidFill>
                  <a:schemeClr val="tx1"/>
                </a:solidFill>
              </a:rPr>
              <a:t>é central para o </a:t>
            </a:r>
            <a:r>
              <a:rPr lang="pt-BR" dirty="0">
                <a:solidFill>
                  <a:srgbClr val="FFFF00"/>
                </a:solidFill>
              </a:rPr>
              <a:t>neoliberalismo</a:t>
            </a:r>
            <a:r>
              <a:rPr lang="pt-BR" dirty="0">
                <a:solidFill>
                  <a:schemeClr val="tx1"/>
                </a:solidFill>
              </a:rPr>
              <a:t>.</a:t>
            </a:r>
          </a:p>
          <a:p>
            <a:pPr marL="0" indent="0">
              <a:buNone/>
            </a:pPr>
            <a:endParaRPr lang="pt-BR" sz="900" dirty="0">
              <a:solidFill>
                <a:schemeClr val="tx1"/>
              </a:solidFill>
            </a:endParaRPr>
          </a:p>
          <a:p>
            <a:pPr marL="0" indent="0">
              <a:buNone/>
            </a:pPr>
            <a:r>
              <a:rPr lang="pt-BR" sz="3100" b="1" dirty="0">
                <a:solidFill>
                  <a:srgbClr val="FFFF00"/>
                </a:solidFill>
              </a:rPr>
              <a:t>-</a:t>
            </a:r>
            <a:r>
              <a:rPr lang="pt-BR" sz="3100" dirty="0">
                <a:solidFill>
                  <a:schemeClr val="tx1"/>
                </a:solidFill>
              </a:rPr>
              <a:t> A competição exige comparações mensuráveis: </a:t>
            </a:r>
            <a:r>
              <a:rPr lang="pt-BR" sz="4000" b="1" dirty="0">
                <a:solidFill>
                  <a:srgbClr val="FFFF00"/>
                </a:solidFill>
              </a:rPr>
              <a:t>$</a:t>
            </a:r>
          </a:p>
          <a:p>
            <a:pPr marL="0" indent="0">
              <a:buNone/>
            </a:pPr>
            <a:endParaRPr lang="pt-BR" sz="900" dirty="0">
              <a:solidFill>
                <a:schemeClr val="tx1"/>
              </a:solidFill>
            </a:endParaRPr>
          </a:p>
          <a:p>
            <a:pPr marL="0" indent="0">
              <a:buNone/>
            </a:pPr>
            <a:r>
              <a:rPr lang="pt-BR" sz="3000" b="1" dirty="0">
                <a:solidFill>
                  <a:srgbClr val="FFFF00"/>
                </a:solidFill>
              </a:rPr>
              <a:t>-</a:t>
            </a:r>
            <a:r>
              <a:rPr lang="pt-BR" sz="3000" dirty="0">
                <a:solidFill>
                  <a:schemeClr val="tx1"/>
                </a:solidFill>
              </a:rPr>
              <a:t> O </a:t>
            </a:r>
            <a:r>
              <a:rPr lang="pt-BR" sz="3000" i="1" dirty="0">
                <a:solidFill>
                  <a:schemeClr val="tx1"/>
                </a:solidFill>
              </a:rPr>
              <a:t>Homo </a:t>
            </a:r>
            <a:r>
              <a:rPr lang="pt-BR" sz="3000" i="1" dirty="0">
                <a:solidFill>
                  <a:schemeClr val="tx1"/>
                </a:solidFill>
                <a:cs typeface="Times New Roman"/>
              </a:rPr>
              <a:t>œconomicus </a:t>
            </a:r>
            <a:r>
              <a:rPr lang="pt-BR" sz="3000" i="1" dirty="0" err="1">
                <a:solidFill>
                  <a:schemeClr val="tx1"/>
                </a:solidFill>
                <a:cs typeface="Times New Roman"/>
              </a:rPr>
              <a:t>consumptor</a:t>
            </a:r>
            <a:r>
              <a:rPr lang="pt-BR" sz="3000" i="1" dirty="0">
                <a:solidFill>
                  <a:schemeClr val="tx1"/>
                </a:solidFill>
                <a:cs typeface="Times New Roman"/>
              </a:rPr>
              <a:t>/</a:t>
            </a:r>
            <a:r>
              <a:rPr lang="pt-BR" sz="3000" i="1" dirty="0" err="1">
                <a:solidFill>
                  <a:schemeClr val="tx1"/>
                </a:solidFill>
                <a:cs typeface="Times New Roman"/>
              </a:rPr>
              <a:t>liberalis</a:t>
            </a:r>
            <a:r>
              <a:rPr lang="pt-BR" sz="3000" i="1" dirty="0">
                <a:solidFill>
                  <a:schemeClr val="tx1"/>
                </a:solidFill>
                <a:cs typeface="Times New Roman"/>
              </a:rPr>
              <a:t> </a:t>
            </a:r>
            <a:r>
              <a:rPr lang="pt-BR" sz="3000" dirty="0">
                <a:solidFill>
                  <a:schemeClr val="tx1"/>
                </a:solidFill>
                <a:cs typeface="Times New Roman"/>
              </a:rPr>
              <a:t>é cada vez mais recoberto e substituído pelo </a:t>
            </a:r>
            <a:r>
              <a:rPr lang="pt-BR" sz="3000" i="1" dirty="0">
                <a:solidFill>
                  <a:schemeClr val="tx1"/>
                </a:solidFill>
              </a:rPr>
              <a:t>Homo </a:t>
            </a:r>
            <a:r>
              <a:rPr lang="pt-BR" sz="3000" i="1" dirty="0">
                <a:solidFill>
                  <a:schemeClr val="tx1"/>
                </a:solidFill>
                <a:cs typeface="Times New Roman"/>
              </a:rPr>
              <a:t>œconomicus </a:t>
            </a:r>
            <a:r>
              <a:rPr lang="pt-BR" sz="3000" i="1" dirty="0" err="1">
                <a:solidFill>
                  <a:schemeClr val="tx1"/>
                </a:solidFill>
                <a:cs typeface="Times New Roman"/>
              </a:rPr>
              <a:t>competitor</a:t>
            </a:r>
            <a:r>
              <a:rPr lang="pt-BR" sz="3000" i="1" dirty="0">
                <a:solidFill>
                  <a:schemeClr val="tx1"/>
                </a:solidFill>
                <a:cs typeface="Times New Roman"/>
              </a:rPr>
              <a:t>/</a:t>
            </a:r>
            <a:r>
              <a:rPr lang="pt-BR" sz="3000" i="1" dirty="0" err="1">
                <a:solidFill>
                  <a:schemeClr val="tx1"/>
                </a:solidFill>
                <a:cs typeface="Times New Roman"/>
              </a:rPr>
              <a:t>neoliberalis</a:t>
            </a:r>
            <a:r>
              <a:rPr lang="pt-BR" sz="3000" dirty="0">
                <a:solidFill>
                  <a:schemeClr val="tx1"/>
                </a:solidFill>
                <a:cs typeface="Times New Roman"/>
              </a:rPr>
              <a:t>.</a:t>
            </a:r>
            <a:endParaRPr lang="pt-BR" sz="3000" i="1" dirty="0">
              <a:solidFill>
                <a:schemeClr val="tx1"/>
              </a:solidFill>
            </a:endParaRPr>
          </a:p>
          <a:p>
            <a:pPr marL="0" indent="0" algn="ctr">
              <a:buNone/>
            </a:pPr>
            <a:endParaRPr lang="pt-BR" dirty="0"/>
          </a:p>
        </p:txBody>
      </p:sp>
    </p:spTree>
    <p:extLst>
      <p:ext uri="{BB962C8B-B14F-4D97-AF65-F5344CB8AC3E}">
        <p14:creationId xmlns:p14="http://schemas.microsoft.com/office/powerpoint/2010/main" val="2077334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0825" y="620688"/>
            <a:ext cx="8642350" cy="5616575"/>
          </a:xfrm>
        </p:spPr>
        <p:txBody>
          <a:bodyPr rtlCol="0">
            <a:normAutofit/>
          </a:bodyPr>
          <a:lstStyle/>
          <a:p>
            <a:pPr eaLnBrk="1" fontAlgn="auto" hangingPunct="1">
              <a:spcAft>
                <a:spcPts val="0"/>
              </a:spcAft>
              <a:defRPr/>
            </a:pPr>
            <a:r>
              <a:rPr lang="pt-BR" b="1" dirty="0"/>
              <a:t>A Pedagogia moderna</a:t>
            </a:r>
          </a:p>
          <a:p>
            <a:pPr eaLnBrk="1" fontAlgn="auto" hangingPunct="1">
              <a:spcAft>
                <a:spcPts val="0"/>
              </a:spcAft>
              <a:defRPr/>
            </a:pPr>
            <a:r>
              <a:rPr lang="pt-BR" b="1" dirty="0"/>
              <a:t>na confluência de duas tradições</a:t>
            </a:r>
          </a:p>
          <a:p>
            <a:pPr eaLnBrk="1" fontAlgn="auto" hangingPunct="1">
              <a:spcAft>
                <a:spcPts val="0"/>
              </a:spcAft>
              <a:defRPr/>
            </a:pPr>
            <a:r>
              <a:rPr lang="pt-BR" sz="2000" dirty="0"/>
              <a:t>	</a:t>
            </a:r>
          </a:p>
          <a:p>
            <a:pPr eaLnBrk="1" fontAlgn="auto" hangingPunct="1">
              <a:spcAft>
                <a:spcPts val="0"/>
              </a:spcAft>
              <a:defRPr/>
            </a:pPr>
            <a:endParaRPr lang="pt-BR" sz="2000" dirty="0"/>
          </a:p>
          <a:p>
            <a:pPr algn="just" eaLnBrk="1" fontAlgn="auto" hangingPunct="1">
              <a:spcAft>
                <a:spcPts val="0"/>
              </a:spcAft>
              <a:defRPr/>
            </a:pPr>
            <a:r>
              <a:rPr lang="pt-BR" sz="2000" dirty="0"/>
              <a:t>	</a:t>
            </a:r>
            <a:r>
              <a:rPr lang="pt-BR" sz="2400" dirty="0"/>
              <a:t>neoplatonismo</a:t>
            </a:r>
          </a:p>
          <a:p>
            <a:pPr eaLnBrk="1" fontAlgn="auto" hangingPunct="1">
              <a:spcAft>
                <a:spcPts val="0"/>
              </a:spcAft>
              <a:defRPr/>
            </a:pPr>
            <a:endParaRPr lang="pt-BR" sz="1800" i="1" dirty="0"/>
          </a:p>
          <a:p>
            <a:pPr eaLnBrk="1" fontAlgn="auto" hangingPunct="1">
              <a:spcAft>
                <a:spcPts val="0"/>
              </a:spcAft>
              <a:defRPr/>
            </a:pPr>
            <a:endParaRPr lang="pt-BR" sz="1800" i="1" dirty="0"/>
          </a:p>
          <a:p>
            <a:pPr eaLnBrk="1" fontAlgn="auto" hangingPunct="1">
              <a:spcAft>
                <a:spcPts val="0"/>
              </a:spcAft>
              <a:defRPr/>
            </a:pPr>
            <a:r>
              <a:rPr lang="pt-BR" sz="1800" dirty="0"/>
              <a:t>				                      </a:t>
            </a:r>
            <a:r>
              <a:rPr lang="pt-BR" sz="2800" b="1" dirty="0">
                <a:solidFill>
                  <a:srgbClr val="FFFF00"/>
                </a:solidFill>
              </a:rPr>
              <a:t>Pedagogia moderna</a:t>
            </a:r>
          </a:p>
          <a:p>
            <a:pPr eaLnBrk="1" fontAlgn="auto" hangingPunct="1">
              <a:spcAft>
                <a:spcPts val="0"/>
              </a:spcAft>
              <a:defRPr/>
            </a:pPr>
            <a:endParaRPr lang="pt-BR" sz="2000" dirty="0"/>
          </a:p>
          <a:p>
            <a:pPr algn="just" eaLnBrk="1" fontAlgn="auto" hangingPunct="1">
              <a:spcAft>
                <a:spcPts val="0"/>
              </a:spcAft>
              <a:defRPr/>
            </a:pPr>
            <a:r>
              <a:rPr lang="pt-BR" sz="2000" dirty="0"/>
              <a:t>		</a:t>
            </a:r>
          </a:p>
          <a:p>
            <a:pPr algn="just" eaLnBrk="1" fontAlgn="auto" hangingPunct="1">
              <a:spcAft>
                <a:spcPts val="0"/>
              </a:spcAft>
              <a:defRPr/>
            </a:pPr>
            <a:r>
              <a:rPr lang="pt-BR" sz="2000" dirty="0"/>
              <a:t>	 </a:t>
            </a:r>
            <a:r>
              <a:rPr lang="pt-BR" sz="2400" dirty="0"/>
              <a:t>trad. judaico-cristãs</a:t>
            </a:r>
          </a:p>
          <a:p>
            <a:pPr eaLnBrk="1" fontAlgn="auto" hangingPunct="1">
              <a:spcAft>
                <a:spcPts val="0"/>
              </a:spcAft>
              <a:defRPr/>
            </a:pPr>
            <a:endParaRPr lang="pt-BR" sz="2000" b="1" dirty="0">
              <a:solidFill>
                <a:schemeClr val="bg1">
                  <a:lumMod val="50000"/>
                </a:schemeClr>
              </a:solidFill>
            </a:endParaRPr>
          </a:p>
        </p:txBody>
      </p:sp>
      <p:sp>
        <p:nvSpPr>
          <p:cNvPr id="5" name="Seta para a direita 4"/>
          <p:cNvSpPr/>
          <p:nvPr/>
        </p:nvSpPr>
        <p:spPr>
          <a:xfrm rot="19696288">
            <a:off x="3790020" y="4510933"/>
            <a:ext cx="1714500" cy="227013"/>
          </a:xfrm>
          <a:prstGeom prst="rightArrow">
            <a:avLst>
              <a:gd name="adj1" fmla="val 50000"/>
              <a:gd name="adj2" fmla="val 123316"/>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6" name="Seta para a direita 5"/>
          <p:cNvSpPr/>
          <p:nvPr/>
        </p:nvSpPr>
        <p:spPr>
          <a:xfrm rot="1570126">
            <a:off x="3700235" y="3094105"/>
            <a:ext cx="1806575" cy="257175"/>
          </a:xfrm>
          <a:prstGeom prst="rightArrow">
            <a:avLst>
              <a:gd name="adj1" fmla="val 50000"/>
              <a:gd name="adj2" fmla="val 123316"/>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Tree>
    <p:extLst>
      <p:ext uri="{BB962C8B-B14F-4D97-AF65-F5344CB8AC3E}">
        <p14:creationId xmlns:p14="http://schemas.microsoft.com/office/powerpoint/2010/main" val="2641739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7504" y="583271"/>
            <a:ext cx="8928992" cy="5870065"/>
          </a:xfrm>
        </p:spPr>
        <p:txBody>
          <a:bodyPr>
            <a:normAutofit fontScale="70000" lnSpcReduction="20000"/>
          </a:bodyPr>
          <a:lstStyle/>
          <a:p>
            <a:r>
              <a:rPr lang="pt-BR" sz="5100" b="1" dirty="0"/>
              <a:t>Os mitos, as pragas . . .</a:t>
            </a:r>
          </a:p>
          <a:p>
            <a:endParaRPr lang="pt-BR" sz="1300" dirty="0"/>
          </a:p>
          <a:p>
            <a:endParaRPr lang="pt-BR" sz="1300" dirty="0"/>
          </a:p>
          <a:p>
            <a:pPr algn="l"/>
            <a:r>
              <a:rPr lang="pt-BR" dirty="0"/>
              <a:t>				fundamentalismo</a:t>
            </a:r>
          </a:p>
          <a:p>
            <a:pPr algn="l"/>
            <a:r>
              <a:rPr lang="pt-BR" i="1" dirty="0"/>
              <a:t>	cunho filosófico</a:t>
            </a:r>
            <a:r>
              <a:rPr lang="pt-BR" dirty="0"/>
              <a:t>		transcendentalismo </a:t>
            </a:r>
          </a:p>
          <a:p>
            <a:pPr algn="l"/>
            <a:r>
              <a:rPr lang="pt-BR" dirty="0"/>
              <a:t>				finalismo</a:t>
            </a:r>
          </a:p>
          <a:p>
            <a:pPr algn="l"/>
            <a:r>
              <a:rPr lang="pt-BR" dirty="0"/>
              <a:t>				catastrofismo</a:t>
            </a:r>
          </a:p>
          <a:p>
            <a:pPr algn="l"/>
            <a:r>
              <a:rPr lang="pt-BR" dirty="0"/>
              <a:t> </a:t>
            </a:r>
          </a:p>
          <a:p>
            <a:pPr algn="l"/>
            <a:r>
              <a:rPr lang="pt-BR" dirty="0"/>
              <a:t>				denuncismo</a:t>
            </a:r>
          </a:p>
          <a:p>
            <a:pPr algn="l"/>
            <a:r>
              <a:rPr lang="pt-BR" dirty="0"/>
              <a:t>	</a:t>
            </a:r>
            <a:r>
              <a:rPr lang="pt-BR" i="1" dirty="0"/>
              <a:t>cunho militante</a:t>
            </a:r>
            <a:r>
              <a:rPr lang="pt-BR" dirty="0"/>
              <a:t>		prometeísmo</a:t>
            </a:r>
          </a:p>
          <a:p>
            <a:pPr algn="l"/>
            <a:r>
              <a:rPr lang="pt-BR" dirty="0"/>
              <a:t>				salvacionismo</a:t>
            </a:r>
          </a:p>
          <a:p>
            <a:pPr algn="l"/>
            <a:r>
              <a:rPr lang="pt-BR" dirty="0"/>
              <a:t>				redentorismo </a:t>
            </a:r>
          </a:p>
          <a:p>
            <a:pPr algn="l"/>
            <a:r>
              <a:rPr lang="pt-BR" dirty="0"/>
              <a:t>				 </a:t>
            </a:r>
          </a:p>
          <a:p>
            <a:pPr algn="l"/>
            <a:r>
              <a:rPr lang="pt-BR" dirty="0"/>
              <a:t>				prescritivismo</a:t>
            </a:r>
          </a:p>
          <a:p>
            <a:pPr algn="l"/>
            <a:r>
              <a:rPr lang="pt-BR" dirty="0"/>
              <a:t>	</a:t>
            </a:r>
            <a:r>
              <a:rPr lang="pt-BR" i="1" dirty="0"/>
              <a:t>cunho operacional</a:t>
            </a:r>
            <a:r>
              <a:rPr lang="pt-BR" dirty="0"/>
              <a:t>	metodologismo</a:t>
            </a:r>
          </a:p>
          <a:p>
            <a:pPr algn="l"/>
            <a:r>
              <a:rPr lang="pt-BR" dirty="0"/>
              <a:t>				reducionismo</a:t>
            </a:r>
          </a:p>
          <a:p>
            <a:pPr algn="l"/>
            <a:r>
              <a:rPr lang="pt-BR" dirty="0"/>
              <a:t>				messianismo</a:t>
            </a:r>
          </a:p>
          <a:p>
            <a:endParaRPr lang="pt-BR" dirty="0"/>
          </a:p>
        </p:txBody>
      </p:sp>
      <p:sp>
        <p:nvSpPr>
          <p:cNvPr id="6" name="Chave esquerda 5"/>
          <p:cNvSpPr/>
          <p:nvPr/>
        </p:nvSpPr>
        <p:spPr>
          <a:xfrm>
            <a:off x="3275856" y="1449948"/>
            <a:ext cx="216024" cy="1224136"/>
          </a:xfrm>
          <a:prstGeom prst="leftBrace">
            <a:avLst>
              <a:gd name="adj1" fmla="val 25970"/>
              <a:gd name="adj2" fmla="val 49831"/>
            </a:avLst>
          </a:prstGeom>
          <a:noFill/>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 name="Chave esquerda 6"/>
          <p:cNvSpPr/>
          <p:nvPr/>
        </p:nvSpPr>
        <p:spPr>
          <a:xfrm>
            <a:off x="3282943" y="3067053"/>
            <a:ext cx="216024" cy="1224136"/>
          </a:xfrm>
          <a:prstGeom prst="leftBrace">
            <a:avLst>
              <a:gd name="adj1" fmla="val 25970"/>
              <a:gd name="adj2" fmla="val 49831"/>
            </a:avLst>
          </a:prstGeom>
          <a:noFill/>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 name="Chave esquerda 7"/>
          <p:cNvSpPr/>
          <p:nvPr/>
        </p:nvSpPr>
        <p:spPr>
          <a:xfrm>
            <a:off x="3271656" y="4739732"/>
            <a:ext cx="216024" cy="1224136"/>
          </a:xfrm>
          <a:prstGeom prst="leftBrace">
            <a:avLst>
              <a:gd name="adj1" fmla="val 25970"/>
              <a:gd name="adj2" fmla="val 49831"/>
            </a:avLst>
          </a:prstGeom>
          <a:noFill/>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extLst>
      <p:ext uri="{BB962C8B-B14F-4D97-AF65-F5344CB8AC3E}">
        <p14:creationId xmlns:p14="http://schemas.microsoft.com/office/powerpoint/2010/main" val="4130969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476672"/>
            <a:ext cx="8640960" cy="5400600"/>
          </a:xfrm>
        </p:spPr>
        <p:txBody>
          <a:bodyPr>
            <a:normAutofit lnSpcReduction="10000"/>
          </a:bodyPr>
          <a:lstStyle/>
          <a:p>
            <a:r>
              <a:rPr lang="pt-BR" b="1" dirty="0">
                <a:solidFill>
                  <a:srgbClr val="FFFF00"/>
                </a:solidFill>
              </a:rPr>
              <a:t>Aplicação ressonante</a:t>
            </a:r>
          </a:p>
          <a:p>
            <a:r>
              <a:rPr lang="pt-BR" sz="2800" b="1" dirty="0"/>
              <a:t>Águas claras, águas turvas</a:t>
            </a:r>
          </a:p>
          <a:p>
            <a:endParaRPr lang="pt-BR" sz="800" b="1" dirty="0"/>
          </a:p>
          <a:p>
            <a:r>
              <a:rPr lang="pt-BR" sz="2000" dirty="0"/>
              <a:t>					</a:t>
            </a:r>
          </a:p>
          <a:p>
            <a:r>
              <a:rPr lang="pt-BR" sz="1600" dirty="0"/>
              <a:t>					</a:t>
            </a:r>
          </a:p>
          <a:p>
            <a:endParaRPr lang="pt-BR" sz="800" dirty="0"/>
          </a:p>
          <a:p>
            <a:pPr algn="l"/>
            <a:r>
              <a:rPr lang="pt-BR" sz="2000" b="1" dirty="0"/>
              <a:t>			    O espaço do texto</a:t>
            </a:r>
          </a:p>
          <a:p>
            <a:pPr algn="l"/>
            <a:endParaRPr lang="pt-BR" sz="800" b="1" dirty="0"/>
          </a:p>
          <a:p>
            <a:pPr algn="l"/>
            <a:r>
              <a:rPr lang="pt-BR" sz="2000" b="1" dirty="0"/>
              <a:t>			    Por que um </a:t>
            </a:r>
            <a:r>
              <a:rPr lang="pt-BR" sz="2000" b="1" i="1" dirty="0"/>
              <a:t>lied</a:t>
            </a:r>
          </a:p>
          <a:p>
            <a:pPr algn="l"/>
            <a:endParaRPr lang="pt-BR" sz="800" b="1" dirty="0"/>
          </a:p>
          <a:p>
            <a:pPr algn="l"/>
            <a:r>
              <a:rPr lang="pt-BR" sz="2000" b="1" i="1" dirty="0"/>
              <a:t>			    </a:t>
            </a:r>
            <a:r>
              <a:rPr lang="pt-BR" sz="2000" b="1" dirty="0"/>
              <a:t>Por que</a:t>
            </a:r>
            <a:r>
              <a:rPr lang="pt-BR" sz="2000" b="1" i="1" dirty="0"/>
              <a:t> Die </a:t>
            </a:r>
            <a:r>
              <a:rPr lang="pt-BR" sz="2000" b="1" i="1" dirty="0" err="1"/>
              <a:t>Forelle</a:t>
            </a:r>
            <a:r>
              <a:rPr lang="pt-BR" sz="2000" b="1" i="1" dirty="0"/>
              <a:t> </a:t>
            </a:r>
            <a:r>
              <a:rPr lang="pt-BR" sz="2000" b="1" dirty="0"/>
              <a:t>(</a:t>
            </a:r>
            <a:r>
              <a:rPr lang="pt-BR" sz="2000" b="1" i="1" dirty="0"/>
              <a:t>A truta</a:t>
            </a:r>
            <a:r>
              <a:rPr lang="pt-BR" sz="2000" b="1" dirty="0"/>
              <a:t>)</a:t>
            </a:r>
          </a:p>
          <a:p>
            <a:pPr algn="l"/>
            <a:endParaRPr lang="pt-BR" sz="800" b="1" dirty="0"/>
          </a:p>
          <a:p>
            <a:pPr algn="l"/>
            <a:r>
              <a:rPr lang="pt-BR" sz="2000" b="1" dirty="0"/>
              <a:t>			    Questões de método</a:t>
            </a:r>
          </a:p>
          <a:p>
            <a:pPr algn="l"/>
            <a:endParaRPr lang="pt-BR" sz="800" b="1" dirty="0"/>
          </a:p>
          <a:p>
            <a:pPr algn="l"/>
            <a:r>
              <a:rPr lang="pt-BR" sz="2000" b="1" dirty="0"/>
              <a:t>			    Um pouco da análise do </a:t>
            </a:r>
            <a:r>
              <a:rPr lang="pt-BR" sz="2000" b="1" i="1" dirty="0"/>
              <a:t>lied</a:t>
            </a:r>
          </a:p>
          <a:p>
            <a:pPr algn="l"/>
            <a:endParaRPr lang="pt-BR" sz="800" b="1" dirty="0"/>
          </a:p>
          <a:p>
            <a:pPr algn="l"/>
            <a:r>
              <a:rPr lang="pt-BR" sz="2000" b="1" dirty="0"/>
              <a:t>			    Um pouco da liberdade em Foucault e ressonâncias</a:t>
            </a:r>
          </a:p>
          <a:p>
            <a:pPr algn="l"/>
            <a:endParaRPr lang="pt-BR" sz="800" b="1" dirty="0"/>
          </a:p>
          <a:p>
            <a:pPr algn="l"/>
            <a:r>
              <a:rPr lang="pt-BR" sz="2000" b="1" dirty="0"/>
              <a:t>			    Coda</a:t>
            </a:r>
          </a:p>
        </p:txBody>
      </p:sp>
      <p:graphicFrame>
        <p:nvGraphicFramePr>
          <p:cNvPr id="5" name="Objeto 4"/>
          <p:cNvGraphicFramePr>
            <a:graphicFrameLocks noChangeAspect="1"/>
          </p:cNvGraphicFramePr>
          <p:nvPr>
            <p:extLst>
              <p:ext uri="{D42A27DB-BD31-4B8C-83A1-F6EECF244321}">
                <p14:modId xmlns:p14="http://schemas.microsoft.com/office/powerpoint/2010/main" val="3174665236"/>
              </p:ext>
            </p:extLst>
          </p:nvPr>
        </p:nvGraphicFramePr>
        <p:xfrm>
          <a:off x="251520" y="2017220"/>
          <a:ext cx="2880320" cy="4076076"/>
        </p:xfrm>
        <a:graphic>
          <a:graphicData uri="http://schemas.openxmlformats.org/presentationml/2006/ole">
            <mc:AlternateContent xmlns:mc="http://schemas.openxmlformats.org/markup-compatibility/2006">
              <mc:Choice xmlns:v="urn:schemas-microsoft-com:vml" Requires="v">
                <p:oleObj spid="_x0000_s2071" name="Acrobat Document" r:id="rId3" imgW="5667119" imgH="8019810" progId="AcroExch.Document.DC">
                  <p:embed/>
                </p:oleObj>
              </mc:Choice>
              <mc:Fallback>
                <p:oleObj name="Acrobat Document" r:id="rId3" imgW="5667119" imgH="8019810" progId="AcroExch.Document.DC">
                  <p:embed/>
                  <p:pic>
                    <p:nvPicPr>
                      <p:cNvPr id="5" name="Objeto 4"/>
                      <p:cNvPicPr/>
                      <p:nvPr/>
                    </p:nvPicPr>
                    <p:blipFill>
                      <a:blip r:embed="rId4"/>
                      <a:stretch>
                        <a:fillRect/>
                      </a:stretch>
                    </p:blipFill>
                    <p:spPr>
                      <a:xfrm>
                        <a:off x="251520" y="2017220"/>
                        <a:ext cx="2880320" cy="4076076"/>
                      </a:xfrm>
                      <a:prstGeom prst="rect">
                        <a:avLst/>
                      </a:prstGeom>
                    </p:spPr>
                  </p:pic>
                </p:oleObj>
              </mc:Fallback>
            </mc:AlternateContent>
          </a:graphicData>
        </a:graphic>
      </p:graphicFrame>
    </p:spTree>
    <p:extLst>
      <p:ext uri="{BB962C8B-B14F-4D97-AF65-F5344CB8AC3E}">
        <p14:creationId xmlns:p14="http://schemas.microsoft.com/office/powerpoint/2010/main" val="3641146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971600" y="116632"/>
            <a:ext cx="2808312" cy="4524315"/>
          </a:xfrm>
          <a:prstGeom prst="rect">
            <a:avLst/>
          </a:prstGeom>
          <a:noFill/>
        </p:spPr>
        <p:txBody>
          <a:bodyPr wrap="square" rtlCol="0">
            <a:spAutoFit/>
          </a:bodyPr>
          <a:lstStyle/>
          <a:p>
            <a:r>
              <a:rPr lang="en-US" sz="1200" dirty="0"/>
              <a:t>In </a:t>
            </a:r>
            <a:r>
              <a:rPr lang="en-US" sz="1200" dirty="0" err="1"/>
              <a:t>einem</a:t>
            </a:r>
            <a:r>
              <a:rPr lang="en-US" sz="1200" dirty="0"/>
              <a:t> </a:t>
            </a:r>
            <a:r>
              <a:rPr lang="en-US" sz="1200" dirty="0" err="1"/>
              <a:t>Bächlein</a:t>
            </a:r>
            <a:r>
              <a:rPr lang="en-US" sz="1200" dirty="0"/>
              <a:t> </a:t>
            </a:r>
            <a:r>
              <a:rPr lang="en-US" sz="1200" dirty="0" err="1"/>
              <a:t>helle</a:t>
            </a:r>
            <a:r>
              <a:rPr lang="en-US" sz="1200" dirty="0"/>
              <a:t>,</a:t>
            </a:r>
            <a:endParaRPr lang="pt-BR" sz="1200" dirty="0"/>
          </a:p>
          <a:p>
            <a:r>
              <a:rPr lang="en-US" sz="1200" dirty="0"/>
              <a:t>Da </a:t>
            </a:r>
            <a:r>
              <a:rPr lang="en-US" sz="1200" dirty="0" err="1"/>
              <a:t>schoß</a:t>
            </a:r>
            <a:r>
              <a:rPr lang="en-US" sz="1200" dirty="0"/>
              <a:t> in </a:t>
            </a:r>
            <a:r>
              <a:rPr lang="en-US" sz="1200" dirty="0" err="1"/>
              <a:t>froher</a:t>
            </a:r>
            <a:r>
              <a:rPr lang="en-US" sz="1200" dirty="0"/>
              <a:t> </a:t>
            </a:r>
            <a:r>
              <a:rPr lang="en-US" sz="1200" dirty="0" err="1"/>
              <a:t>Eil</a:t>
            </a:r>
            <a:endParaRPr lang="pt-BR" sz="1200" dirty="0"/>
          </a:p>
          <a:p>
            <a:r>
              <a:rPr lang="en-US" sz="1200" dirty="0"/>
              <a:t>Die </a:t>
            </a:r>
            <a:r>
              <a:rPr lang="en-US" sz="1200" dirty="0" err="1"/>
              <a:t>launische</a:t>
            </a:r>
            <a:r>
              <a:rPr lang="en-US" sz="1200" dirty="0"/>
              <a:t> </a:t>
            </a:r>
            <a:r>
              <a:rPr lang="en-US" sz="1200" dirty="0" err="1"/>
              <a:t>Forelle</a:t>
            </a:r>
            <a:endParaRPr lang="pt-BR" sz="1200" dirty="0"/>
          </a:p>
          <a:p>
            <a:r>
              <a:rPr lang="en-US" sz="1200" dirty="0" err="1"/>
              <a:t>Vorüber</a:t>
            </a:r>
            <a:r>
              <a:rPr lang="en-US" sz="1200" dirty="0"/>
              <a:t> </a:t>
            </a:r>
            <a:r>
              <a:rPr lang="en-US" sz="1200" dirty="0" err="1"/>
              <a:t>wie</a:t>
            </a:r>
            <a:r>
              <a:rPr lang="en-US" sz="1200" dirty="0"/>
              <a:t> </a:t>
            </a:r>
            <a:r>
              <a:rPr lang="en-US" sz="1200" dirty="0" err="1"/>
              <a:t>ein</a:t>
            </a:r>
            <a:r>
              <a:rPr lang="en-US" sz="1200" dirty="0"/>
              <a:t> </a:t>
            </a:r>
            <a:r>
              <a:rPr lang="en-US" sz="1200" dirty="0" err="1"/>
              <a:t>Pfeil</a:t>
            </a:r>
            <a:r>
              <a:rPr lang="en-US" sz="1200" dirty="0"/>
              <a:t>.</a:t>
            </a:r>
            <a:endParaRPr lang="pt-BR" sz="1200" dirty="0"/>
          </a:p>
          <a:p>
            <a:r>
              <a:rPr lang="en-US" sz="800" dirty="0"/>
              <a:t> </a:t>
            </a:r>
            <a:endParaRPr lang="pt-BR" sz="800" dirty="0"/>
          </a:p>
          <a:p>
            <a:r>
              <a:rPr lang="en-US" sz="1200" dirty="0" err="1"/>
              <a:t>Ich</a:t>
            </a:r>
            <a:r>
              <a:rPr lang="en-US" sz="1200" dirty="0"/>
              <a:t> stand an </a:t>
            </a:r>
            <a:r>
              <a:rPr lang="en-US" sz="1200" dirty="0" err="1"/>
              <a:t>dem</a:t>
            </a:r>
            <a:r>
              <a:rPr lang="en-US" sz="1200" dirty="0"/>
              <a:t> </a:t>
            </a:r>
            <a:r>
              <a:rPr lang="en-US" sz="1200" dirty="0" err="1"/>
              <a:t>Gestade</a:t>
            </a:r>
            <a:endParaRPr lang="pt-BR" sz="1200" dirty="0"/>
          </a:p>
          <a:p>
            <a:r>
              <a:rPr lang="en-US" sz="1200" dirty="0"/>
              <a:t>Und </a:t>
            </a:r>
            <a:r>
              <a:rPr lang="en-US" sz="1200" dirty="0" err="1"/>
              <a:t>sah</a:t>
            </a:r>
            <a:r>
              <a:rPr lang="en-US" sz="1200" dirty="0"/>
              <a:t> in </a:t>
            </a:r>
            <a:r>
              <a:rPr lang="en-US" sz="1200" dirty="0" err="1"/>
              <a:t>süßer</a:t>
            </a:r>
            <a:r>
              <a:rPr lang="en-US" sz="1200" dirty="0"/>
              <a:t> </a:t>
            </a:r>
            <a:r>
              <a:rPr lang="en-US" sz="1200" dirty="0" err="1"/>
              <a:t>Ruh</a:t>
            </a:r>
            <a:endParaRPr lang="pt-BR" sz="1200" dirty="0"/>
          </a:p>
          <a:p>
            <a:r>
              <a:rPr lang="en-US" sz="1200" dirty="0"/>
              <a:t>Des </a:t>
            </a:r>
            <a:r>
              <a:rPr lang="en-US" sz="1200" dirty="0" err="1"/>
              <a:t>muntern</a:t>
            </a:r>
            <a:r>
              <a:rPr lang="en-US" sz="1200" dirty="0"/>
              <a:t> </a:t>
            </a:r>
            <a:r>
              <a:rPr lang="en-US" sz="1200" dirty="0" err="1"/>
              <a:t>Fischleins</a:t>
            </a:r>
            <a:r>
              <a:rPr lang="en-US" sz="1200" dirty="0"/>
              <a:t> Bade</a:t>
            </a:r>
            <a:endParaRPr lang="pt-BR" sz="1200" dirty="0"/>
          </a:p>
          <a:p>
            <a:r>
              <a:rPr lang="en-US" sz="1200" dirty="0" err="1"/>
              <a:t>Im</a:t>
            </a:r>
            <a:r>
              <a:rPr lang="en-US" sz="1200" dirty="0"/>
              <a:t> </a:t>
            </a:r>
            <a:r>
              <a:rPr lang="en-US" sz="1200" dirty="0" err="1"/>
              <a:t>klaren</a:t>
            </a:r>
            <a:r>
              <a:rPr lang="en-US" sz="1200" dirty="0"/>
              <a:t> </a:t>
            </a:r>
            <a:r>
              <a:rPr lang="en-US" sz="1200" dirty="0" err="1"/>
              <a:t>Bächlein</a:t>
            </a:r>
            <a:r>
              <a:rPr lang="en-US" sz="1200" dirty="0"/>
              <a:t> </a:t>
            </a:r>
            <a:r>
              <a:rPr lang="en-US" sz="1200" dirty="0" err="1"/>
              <a:t>zu</a:t>
            </a:r>
            <a:r>
              <a:rPr lang="en-US" sz="1200" dirty="0"/>
              <a:t>.</a:t>
            </a:r>
            <a:endParaRPr lang="pt-BR" sz="1200" dirty="0"/>
          </a:p>
          <a:p>
            <a:r>
              <a:rPr lang="en-US" sz="1200" dirty="0"/>
              <a:t>Des </a:t>
            </a:r>
            <a:r>
              <a:rPr lang="en-US" sz="1200" dirty="0" err="1"/>
              <a:t>muntern</a:t>
            </a:r>
            <a:r>
              <a:rPr lang="en-US" sz="1200" dirty="0"/>
              <a:t> </a:t>
            </a:r>
            <a:r>
              <a:rPr lang="en-US" sz="1200" dirty="0" err="1"/>
              <a:t>Fischleins</a:t>
            </a:r>
            <a:r>
              <a:rPr lang="en-US" sz="1200" dirty="0"/>
              <a:t> Bade</a:t>
            </a:r>
            <a:endParaRPr lang="pt-BR" sz="1200" dirty="0"/>
          </a:p>
          <a:p>
            <a:r>
              <a:rPr lang="en-US" sz="1200" dirty="0" err="1"/>
              <a:t>Im</a:t>
            </a:r>
            <a:r>
              <a:rPr lang="en-US" sz="1200" dirty="0"/>
              <a:t> </a:t>
            </a:r>
            <a:r>
              <a:rPr lang="en-US" sz="1200" dirty="0" err="1"/>
              <a:t>klaren</a:t>
            </a:r>
            <a:r>
              <a:rPr lang="en-US" sz="1200" dirty="0"/>
              <a:t> </a:t>
            </a:r>
            <a:r>
              <a:rPr lang="en-US" sz="1200" dirty="0" err="1"/>
              <a:t>Bächlein</a:t>
            </a:r>
            <a:r>
              <a:rPr lang="en-US" sz="1200" dirty="0"/>
              <a:t> </a:t>
            </a:r>
            <a:r>
              <a:rPr lang="en-US" sz="1200" dirty="0" err="1"/>
              <a:t>zu</a:t>
            </a:r>
            <a:r>
              <a:rPr lang="en-US" sz="1200" dirty="0"/>
              <a:t>.</a:t>
            </a:r>
            <a:endParaRPr lang="pt-BR" sz="1200" dirty="0"/>
          </a:p>
          <a:p>
            <a:r>
              <a:rPr lang="en-US" sz="800" dirty="0"/>
              <a:t> </a:t>
            </a:r>
            <a:endParaRPr lang="pt-BR" sz="800" dirty="0"/>
          </a:p>
          <a:p>
            <a:r>
              <a:rPr lang="en-US" sz="1200" dirty="0" err="1"/>
              <a:t>Ein</a:t>
            </a:r>
            <a:r>
              <a:rPr lang="en-US" sz="1200" dirty="0"/>
              <a:t> Fischer </a:t>
            </a:r>
            <a:r>
              <a:rPr lang="en-US" sz="1200" dirty="0" err="1"/>
              <a:t>mit</a:t>
            </a:r>
            <a:r>
              <a:rPr lang="en-US" sz="1200" dirty="0"/>
              <a:t> der </a:t>
            </a:r>
            <a:r>
              <a:rPr lang="en-US" sz="1200" dirty="0" err="1"/>
              <a:t>Rute</a:t>
            </a:r>
            <a:endParaRPr lang="pt-BR" sz="1200" dirty="0"/>
          </a:p>
          <a:p>
            <a:r>
              <a:rPr lang="en-US" sz="1200" dirty="0" err="1"/>
              <a:t>Wohl</a:t>
            </a:r>
            <a:r>
              <a:rPr lang="en-US" sz="1200" dirty="0"/>
              <a:t> an </a:t>
            </a:r>
            <a:r>
              <a:rPr lang="en-US" sz="1200" dirty="0" err="1"/>
              <a:t>dem</a:t>
            </a:r>
            <a:r>
              <a:rPr lang="en-US" sz="1200" dirty="0"/>
              <a:t> </a:t>
            </a:r>
            <a:r>
              <a:rPr lang="en-US" sz="1200" dirty="0" err="1"/>
              <a:t>Ufer</a:t>
            </a:r>
            <a:r>
              <a:rPr lang="en-US" sz="1200" dirty="0"/>
              <a:t> stand,</a:t>
            </a:r>
            <a:endParaRPr lang="pt-BR" sz="1200" dirty="0"/>
          </a:p>
          <a:p>
            <a:r>
              <a:rPr lang="en-US" sz="1200" dirty="0"/>
              <a:t>Und </a:t>
            </a:r>
            <a:r>
              <a:rPr lang="en-US" sz="1200" dirty="0" err="1"/>
              <a:t>sah's</a:t>
            </a:r>
            <a:r>
              <a:rPr lang="en-US" sz="1200" dirty="0"/>
              <a:t> </a:t>
            </a:r>
            <a:r>
              <a:rPr lang="en-US" sz="1200" dirty="0" err="1"/>
              <a:t>mit</a:t>
            </a:r>
            <a:r>
              <a:rPr lang="en-US" sz="1200" dirty="0"/>
              <a:t> </a:t>
            </a:r>
            <a:r>
              <a:rPr lang="en-US" sz="1200" dirty="0" err="1"/>
              <a:t>kaltem</a:t>
            </a:r>
            <a:r>
              <a:rPr lang="en-US" sz="1200" dirty="0"/>
              <a:t> </a:t>
            </a:r>
            <a:r>
              <a:rPr lang="en-US" sz="1200" dirty="0" err="1"/>
              <a:t>Blute</a:t>
            </a:r>
            <a:r>
              <a:rPr lang="en-US" sz="1200" dirty="0"/>
              <a:t>,</a:t>
            </a:r>
            <a:endParaRPr lang="pt-BR" sz="1200" dirty="0"/>
          </a:p>
          <a:p>
            <a:r>
              <a:rPr lang="en-US" sz="1200" dirty="0" err="1"/>
              <a:t>Wie</a:t>
            </a:r>
            <a:r>
              <a:rPr lang="en-US" sz="1200" dirty="0"/>
              <a:t> </a:t>
            </a:r>
            <a:r>
              <a:rPr lang="en-US" sz="1200" dirty="0" err="1"/>
              <a:t>sich</a:t>
            </a:r>
            <a:r>
              <a:rPr lang="en-US" sz="1200" dirty="0"/>
              <a:t> das </a:t>
            </a:r>
            <a:r>
              <a:rPr lang="en-US" sz="1200" dirty="0" err="1"/>
              <a:t>Fischlein</a:t>
            </a:r>
            <a:r>
              <a:rPr lang="en-US" sz="1200" dirty="0"/>
              <a:t> wand.</a:t>
            </a:r>
            <a:endParaRPr lang="pt-BR" sz="1200" dirty="0"/>
          </a:p>
          <a:p>
            <a:r>
              <a:rPr lang="en-US" sz="800" dirty="0"/>
              <a:t> </a:t>
            </a:r>
            <a:endParaRPr lang="pt-BR" sz="800" dirty="0"/>
          </a:p>
          <a:p>
            <a:r>
              <a:rPr lang="en-US" sz="1200" dirty="0"/>
              <a:t>So </a:t>
            </a:r>
            <a:r>
              <a:rPr lang="en-US" sz="1200" dirty="0" err="1"/>
              <a:t>lang</a:t>
            </a:r>
            <a:r>
              <a:rPr lang="en-US" sz="1200" dirty="0"/>
              <a:t> </a:t>
            </a:r>
            <a:r>
              <a:rPr lang="en-US" sz="1200" dirty="0" err="1"/>
              <a:t>dem</a:t>
            </a:r>
            <a:r>
              <a:rPr lang="en-US" sz="1200" dirty="0"/>
              <a:t> Wasser </a:t>
            </a:r>
            <a:r>
              <a:rPr lang="en-US" sz="1200" dirty="0" err="1"/>
              <a:t>Helle</a:t>
            </a:r>
            <a:r>
              <a:rPr lang="en-US" sz="1200" dirty="0"/>
              <a:t>,</a:t>
            </a:r>
            <a:endParaRPr lang="pt-BR" sz="1200" dirty="0"/>
          </a:p>
          <a:p>
            <a:r>
              <a:rPr lang="en-US" sz="1200" dirty="0"/>
              <a:t>So </a:t>
            </a:r>
            <a:r>
              <a:rPr lang="en-US" sz="1200" dirty="0" err="1"/>
              <a:t>dacht</a:t>
            </a:r>
            <a:r>
              <a:rPr lang="en-US" sz="1200" dirty="0"/>
              <a:t> </a:t>
            </a:r>
            <a:r>
              <a:rPr lang="en-US" sz="1200" dirty="0" err="1"/>
              <a:t>ich</a:t>
            </a:r>
            <a:r>
              <a:rPr lang="en-US" sz="1200" dirty="0"/>
              <a:t>, </a:t>
            </a:r>
            <a:r>
              <a:rPr lang="en-US" sz="1200" dirty="0" err="1"/>
              <a:t>nicht</a:t>
            </a:r>
            <a:r>
              <a:rPr lang="en-US" sz="1200" dirty="0"/>
              <a:t> </a:t>
            </a:r>
            <a:r>
              <a:rPr lang="en-US" sz="1200" dirty="0" err="1"/>
              <a:t>gebricht</a:t>
            </a:r>
            <a:r>
              <a:rPr lang="en-US" sz="1200" dirty="0"/>
              <a:t>,</a:t>
            </a:r>
            <a:endParaRPr lang="pt-BR" sz="1200" dirty="0"/>
          </a:p>
          <a:p>
            <a:r>
              <a:rPr lang="en-US" sz="1200" dirty="0"/>
              <a:t>So </a:t>
            </a:r>
            <a:r>
              <a:rPr lang="en-US" sz="1200" dirty="0" err="1"/>
              <a:t>fängt</a:t>
            </a:r>
            <a:r>
              <a:rPr lang="en-US" sz="1200" dirty="0"/>
              <a:t> </a:t>
            </a:r>
            <a:r>
              <a:rPr lang="en-US" sz="1200" dirty="0" err="1"/>
              <a:t>er</a:t>
            </a:r>
            <a:r>
              <a:rPr lang="en-US" sz="1200" dirty="0"/>
              <a:t> die </a:t>
            </a:r>
            <a:r>
              <a:rPr lang="en-US" sz="1200" dirty="0" err="1"/>
              <a:t>Forelle</a:t>
            </a:r>
            <a:endParaRPr lang="pt-BR" sz="1200" dirty="0"/>
          </a:p>
          <a:p>
            <a:r>
              <a:rPr lang="en-US" sz="1200" dirty="0" err="1"/>
              <a:t>Mit</a:t>
            </a:r>
            <a:r>
              <a:rPr lang="en-US" sz="1200" dirty="0"/>
              <a:t> seiner Angel </a:t>
            </a:r>
            <a:r>
              <a:rPr lang="en-US" sz="1200" dirty="0" err="1"/>
              <a:t>nicht</a:t>
            </a:r>
            <a:r>
              <a:rPr lang="en-US" sz="1200" dirty="0"/>
              <a:t>.</a:t>
            </a:r>
            <a:endParaRPr lang="pt-BR" sz="1200" dirty="0"/>
          </a:p>
          <a:p>
            <a:r>
              <a:rPr lang="en-US" sz="1200" dirty="0"/>
              <a:t>So </a:t>
            </a:r>
            <a:r>
              <a:rPr lang="en-US" sz="1200" dirty="0" err="1"/>
              <a:t>lang</a:t>
            </a:r>
            <a:r>
              <a:rPr lang="en-US" sz="1200" dirty="0"/>
              <a:t> </a:t>
            </a:r>
            <a:r>
              <a:rPr lang="en-US" sz="1200" dirty="0" err="1"/>
              <a:t>dem</a:t>
            </a:r>
            <a:r>
              <a:rPr lang="en-US" sz="1200" dirty="0"/>
              <a:t> Wasser </a:t>
            </a:r>
            <a:r>
              <a:rPr lang="en-US" sz="1200" dirty="0" err="1"/>
              <a:t>Helle</a:t>
            </a:r>
            <a:r>
              <a:rPr lang="en-US" sz="1200" dirty="0"/>
              <a:t>,</a:t>
            </a:r>
            <a:endParaRPr lang="pt-BR" sz="1200" dirty="0"/>
          </a:p>
          <a:p>
            <a:r>
              <a:rPr lang="en-US" sz="1200" dirty="0"/>
              <a:t>So </a:t>
            </a:r>
            <a:r>
              <a:rPr lang="en-US" sz="1200" dirty="0" err="1"/>
              <a:t>dacht</a:t>
            </a:r>
            <a:r>
              <a:rPr lang="en-US" sz="1200" dirty="0"/>
              <a:t> </a:t>
            </a:r>
            <a:r>
              <a:rPr lang="en-US" sz="1200" dirty="0" err="1"/>
              <a:t>ich</a:t>
            </a:r>
            <a:r>
              <a:rPr lang="en-US" sz="1200" dirty="0"/>
              <a:t>, </a:t>
            </a:r>
            <a:r>
              <a:rPr lang="en-US" sz="1200" dirty="0" err="1"/>
              <a:t>nicht</a:t>
            </a:r>
            <a:r>
              <a:rPr lang="en-US" sz="1200" dirty="0"/>
              <a:t> </a:t>
            </a:r>
            <a:r>
              <a:rPr lang="en-US" sz="1200" dirty="0" err="1"/>
              <a:t>gebricht</a:t>
            </a:r>
            <a:r>
              <a:rPr lang="en-US" sz="1200" dirty="0"/>
              <a:t>,</a:t>
            </a:r>
            <a:endParaRPr lang="pt-BR" sz="1200" dirty="0"/>
          </a:p>
          <a:p>
            <a:r>
              <a:rPr lang="en-US" sz="1200" dirty="0"/>
              <a:t>So </a:t>
            </a:r>
            <a:r>
              <a:rPr lang="en-US" sz="1200" dirty="0" err="1"/>
              <a:t>fängt</a:t>
            </a:r>
            <a:r>
              <a:rPr lang="en-US" sz="1200" dirty="0"/>
              <a:t> </a:t>
            </a:r>
            <a:r>
              <a:rPr lang="en-US" sz="1200" dirty="0" err="1"/>
              <a:t>er</a:t>
            </a:r>
            <a:r>
              <a:rPr lang="en-US" sz="1200" dirty="0"/>
              <a:t> die </a:t>
            </a:r>
            <a:r>
              <a:rPr lang="en-US" sz="1200" dirty="0" err="1"/>
              <a:t>Forelle</a:t>
            </a:r>
            <a:endParaRPr lang="pt-BR" sz="1200" dirty="0"/>
          </a:p>
          <a:p>
            <a:r>
              <a:rPr lang="en-US" sz="1200" dirty="0" err="1"/>
              <a:t>Mit</a:t>
            </a:r>
            <a:r>
              <a:rPr lang="en-US" sz="1200" dirty="0"/>
              <a:t> seiner Angel </a:t>
            </a:r>
            <a:r>
              <a:rPr lang="en-US" sz="1200" dirty="0" err="1"/>
              <a:t>nicht</a:t>
            </a:r>
            <a:r>
              <a:rPr lang="en-US" sz="1200" dirty="0"/>
              <a:t>.</a:t>
            </a:r>
            <a:endParaRPr lang="pt-BR" sz="1200" dirty="0"/>
          </a:p>
        </p:txBody>
      </p:sp>
      <p:sp>
        <p:nvSpPr>
          <p:cNvPr id="6" name="CaixaDeTexto 5"/>
          <p:cNvSpPr txBox="1"/>
          <p:nvPr/>
        </p:nvSpPr>
        <p:spPr>
          <a:xfrm>
            <a:off x="962173" y="4599982"/>
            <a:ext cx="2160240" cy="2123658"/>
          </a:xfrm>
          <a:prstGeom prst="rect">
            <a:avLst/>
          </a:prstGeom>
          <a:noFill/>
        </p:spPr>
        <p:txBody>
          <a:bodyPr wrap="square" rtlCol="0">
            <a:spAutoFit/>
          </a:bodyPr>
          <a:lstStyle/>
          <a:p>
            <a:r>
              <a:rPr lang="en-US" sz="1200" dirty="0" err="1"/>
              <a:t>Doch</a:t>
            </a:r>
            <a:r>
              <a:rPr lang="en-US" sz="1200" dirty="0"/>
              <a:t> </a:t>
            </a:r>
            <a:r>
              <a:rPr lang="en-US" sz="1200" dirty="0" err="1"/>
              <a:t>endlich</a:t>
            </a:r>
            <a:r>
              <a:rPr lang="en-US" sz="1200" dirty="0"/>
              <a:t> ward </a:t>
            </a:r>
            <a:r>
              <a:rPr lang="en-US" sz="1200" dirty="0" err="1"/>
              <a:t>dem</a:t>
            </a:r>
            <a:r>
              <a:rPr lang="en-US" sz="1200" dirty="0"/>
              <a:t> </a:t>
            </a:r>
            <a:r>
              <a:rPr lang="en-US" sz="1200" dirty="0" err="1"/>
              <a:t>Diebe</a:t>
            </a:r>
            <a:endParaRPr lang="pt-BR" sz="1200" dirty="0"/>
          </a:p>
          <a:p>
            <a:r>
              <a:rPr lang="en-US" sz="1200" dirty="0"/>
              <a:t>Die </a:t>
            </a:r>
            <a:r>
              <a:rPr lang="en-US" sz="1200" dirty="0" err="1"/>
              <a:t>Zeit</a:t>
            </a:r>
            <a:r>
              <a:rPr lang="en-US" sz="1200" dirty="0"/>
              <a:t> </a:t>
            </a:r>
            <a:r>
              <a:rPr lang="en-US" sz="1200" dirty="0" err="1"/>
              <a:t>zu</a:t>
            </a:r>
            <a:r>
              <a:rPr lang="en-US" sz="1200" dirty="0"/>
              <a:t> lang. </a:t>
            </a:r>
            <a:r>
              <a:rPr lang="en-US" sz="1200" dirty="0" err="1"/>
              <a:t>Er</a:t>
            </a:r>
            <a:r>
              <a:rPr lang="en-US" sz="1200" dirty="0"/>
              <a:t> </a:t>
            </a:r>
            <a:r>
              <a:rPr lang="en-US" sz="1200" dirty="0" err="1"/>
              <a:t>macht</a:t>
            </a:r>
            <a:endParaRPr lang="pt-BR" sz="1200" dirty="0"/>
          </a:p>
          <a:p>
            <a:r>
              <a:rPr lang="en-US" sz="1200" dirty="0"/>
              <a:t>Das </a:t>
            </a:r>
            <a:r>
              <a:rPr lang="en-US" sz="1200" dirty="0" err="1"/>
              <a:t>Bächlein</a:t>
            </a:r>
            <a:r>
              <a:rPr lang="en-US" sz="1200" dirty="0"/>
              <a:t> </a:t>
            </a:r>
            <a:r>
              <a:rPr lang="en-US" sz="1200" dirty="0" err="1"/>
              <a:t>tückisch</a:t>
            </a:r>
            <a:r>
              <a:rPr lang="en-US" sz="1200" dirty="0"/>
              <a:t> </a:t>
            </a:r>
            <a:r>
              <a:rPr lang="en-US" sz="1200" dirty="0" err="1"/>
              <a:t>trübe</a:t>
            </a:r>
            <a:r>
              <a:rPr lang="en-US" sz="1200" dirty="0"/>
              <a:t>,</a:t>
            </a:r>
            <a:endParaRPr lang="pt-BR" sz="1200" dirty="0"/>
          </a:p>
          <a:p>
            <a:r>
              <a:rPr lang="en-US" sz="1200" dirty="0"/>
              <a:t>Und eh </a:t>
            </a:r>
            <a:r>
              <a:rPr lang="en-US" sz="1200" dirty="0" err="1"/>
              <a:t>ich</a:t>
            </a:r>
            <a:r>
              <a:rPr lang="en-US" sz="1200" dirty="0"/>
              <a:t> </a:t>
            </a:r>
            <a:r>
              <a:rPr lang="en-US" sz="1200" dirty="0" err="1"/>
              <a:t>es</a:t>
            </a:r>
            <a:r>
              <a:rPr lang="en-US" sz="1200" dirty="0"/>
              <a:t> </a:t>
            </a:r>
            <a:r>
              <a:rPr lang="en-US" sz="1200" dirty="0" err="1"/>
              <a:t>gedacht</a:t>
            </a:r>
            <a:r>
              <a:rPr lang="en-US" sz="1200" dirty="0"/>
              <a:t>,</a:t>
            </a:r>
            <a:endParaRPr lang="pt-BR" sz="1200" dirty="0"/>
          </a:p>
          <a:p>
            <a:r>
              <a:rPr lang="en-US" sz="800" dirty="0"/>
              <a:t> </a:t>
            </a:r>
            <a:endParaRPr lang="pt-BR" sz="800" dirty="0"/>
          </a:p>
          <a:p>
            <a:r>
              <a:rPr lang="en-US" sz="1200" dirty="0"/>
              <a:t>So </a:t>
            </a:r>
            <a:r>
              <a:rPr lang="en-US" sz="1200" dirty="0" err="1"/>
              <a:t>zuckte</a:t>
            </a:r>
            <a:r>
              <a:rPr lang="en-US" sz="1200" dirty="0"/>
              <a:t> seine </a:t>
            </a:r>
            <a:r>
              <a:rPr lang="en-US" sz="1200" dirty="0" err="1"/>
              <a:t>Rute</a:t>
            </a:r>
            <a:r>
              <a:rPr lang="en-US" sz="1200" dirty="0"/>
              <a:t>,</a:t>
            </a:r>
            <a:endParaRPr lang="pt-BR" sz="1200" dirty="0"/>
          </a:p>
          <a:p>
            <a:r>
              <a:rPr lang="en-US" sz="1200" dirty="0"/>
              <a:t>Das </a:t>
            </a:r>
            <a:r>
              <a:rPr lang="en-US" sz="1200" dirty="0" err="1"/>
              <a:t>Fischlein</a:t>
            </a:r>
            <a:r>
              <a:rPr lang="en-US" sz="1200" dirty="0"/>
              <a:t> </a:t>
            </a:r>
            <a:r>
              <a:rPr lang="en-US" sz="1200" dirty="0" err="1"/>
              <a:t>zappelt</a:t>
            </a:r>
            <a:r>
              <a:rPr lang="en-US" sz="1200" dirty="0"/>
              <a:t> </a:t>
            </a:r>
            <a:r>
              <a:rPr lang="en-US" sz="1200" dirty="0" err="1"/>
              <a:t>dran</a:t>
            </a:r>
            <a:r>
              <a:rPr lang="en-US" sz="1200" dirty="0"/>
              <a:t>,</a:t>
            </a:r>
            <a:endParaRPr lang="pt-BR" sz="1200" dirty="0"/>
          </a:p>
          <a:p>
            <a:r>
              <a:rPr lang="en-US" sz="1200" dirty="0"/>
              <a:t>Und </a:t>
            </a:r>
            <a:r>
              <a:rPr lang="en-US" sz="1200" dirty="0" err="1"/>
              <a:t>ich</a:t>
            </a:r>
            <a:r>
              <a:rPr lang="en-US" sz="1200" dirty="0"/>
              <a:t> </a:t>
            </a:r>
            <a:r>
              <a:rPr lang="en-US" sz="1200" dirty="0" err="1"/>
              <a:t>mit</a:t>
            </a:r>
            <a:r>
              <a:rPr lang="en-US" sz="1200" dirty="0"/>
              <a:t> </a:t>
            </a:r>
            <a:r>
              <a:rPr lang="en-US" sz="1200" dirty="0" err="1"/>
              <a:t>regem</a:t>
            </a:r>
            <a:r>
              <a:rPr lang="en-US" sz="1200" dirty="0"/>
              <a:t> </a:t>
            </a:r>
            <a:r>
              <a:rPr lang="en-US" sz="1200" dirty="0" err="1"/>
              <a:t>Blute</a:t>
            </a:r>
            <a:endParaRPr lang="pt-BR" sz="1200" dirty="0"/>
          </a:p>
          <a:p>
            <a:r>
              <a:rPr lang="en-US" sz="1200" dirty="0" err="1"/>
              <a:t>Sah</a:t>
            </a:r>
            <a:r>
              <a:rPr lang="en-US" sz="1200" dirty="0"/>
              <a:t> die </a:t>
            </a:r>
            <a:r>
              <a:rPr lang="en-US" sz="1200" dirty="0" err="1"/>
              <a:t>Betrogene</a:t>
            </a:r>
            <a:r>
              <a:rPr lang="en-US" sz="1200" dirty="0"/>
              <a:t> an</a:t>
            </a:r>
            <a:endParaRPr lang="pt-BR" sz="1200" dirty="0"/>
          </a:p>
          <a:p>
            <a:r>
              <a:rPr lang="en-US" sz="1200" dirty="0"/>
              <a:t>Und </a:t>
            </a:r>
            <a:r>
              <a:rPr lang="en-US" sz="1200" dirty="0" err="1"/>
              <a:t>ich</a:t>
            </a:r>
            <a:r>
              <a:rPr lang="en-US" sz="1200" dirty="0"/>
              <a:t> </a:t>
            </a:r>
            <a:r>
              <a:rPr lang="en-US" sz="1200" dirty="0" err="1"/>
              <a:t>mit</a:t>
            </a:r>
            <a:r>
              <a:rPr lang="en-US" sz="1200" dirty="0"/>
              <a:t> </a:t>
            </a:r>
            <a:r>
              <a:rPr lang="en-US" sz="1200" dirty="0" err="1"/>
              <a:t>regem</a:t>
            </a:r>
            <a:r>
              <a:rPr lang="en-US" sz="1200" dirty="0"/>
              <a:t> </a:t>
            </a:r>
            <a:r>
              <a:rPr lang="en-US" sz="1200" dirty="0" err="1"/>
              <a:t>Blute</a:t>
            </a:r>
            <a:endParaRPr lang="pt-BR" sz="1200" dirty="0"/>
          </a:p>
          <a:p>
            <a:r>
              <a:rPr lang="en-US" sz="1200" dirty="0" err="1"/>
              <a:t>Sah</a:t>
            </a:r>
            <a:r>
              <a:rPr lang="en-US" sz="1200" dirty="0"/>
              <a:t> die </a:t>
            </a:r>
            <a:r>
              <a:rPr lang="en-US" sz="1200" dirty="0" err="1"/>
              <a:t>Betrogene</a:t>
            </a:r>
            <a:r>
              <a:rPr lang="en-US" sz="1200" dirty="0"/>
              <a:t> an</a:t>
            </a:r>
            <a:endParaRPr lang="pt-BR" sz="1200" dirty="0"/>
          </a:p>
        </p:txBody>
      </p:sp>
      <p:sp>
        <p:nvSpPr>
          <p:cNvPr id="2" name="CaixaDeTexto 1"/>
          <p:cNvSpPr txBox="1"/>
          <p:nvPr/>
        </p:nvSpPr>
        <p:spPr>
          <a:xfrm>
            <a:off x="5724128" y="144913"/>
            <a:ext cx="2736304" cy="5386090"/>
          </a:xfrm>
          <a:prstGeom prst="rect">
            <a:avLst/>
          </a:prstGeom>
          <a:noFill/>
        </p:spPr>
        <p:txBody>
          <a:bodyPr wrap="square" rtlCol="0">
            <a:spAutoFit/>
          </a:bodyPr>
          <a:lstStyle/>
          <a:p>
            <a:r>
              <a:rPr lang="pt-BR" sz="1200" dirty="0"/>
              <a:t>Num límpido riacho</a:t>
            </a:r>
          </a:p>
          <a:p>
            <a:r>
              <a:rPr lang="pt-BR" sz="1200" dirty="0"/>
              <a:t>Precipitava-se em alegre pressa</a:t>
            </a:r>
          </a:p>
          <a:p>
            <a:r>
              <a:rPr lang="pt-BR" sz="1200" dirty="0"/>
              <a:t>A truta caprichosa</a:t>
            </a:r>
          </a:p>
          <a:p>
            <a:r>
              <a:rPr lang="pt-BR" sz="1200" dirty="0"/>
              <a:t>Como uma flecha.</a:t>
            </a:r>
          </a:p>
          <a:p>
            <a:r>
              <a:rPr lang="pt-BR" sz="800" dirty="0"/>
              <a:t> </a:t>
            </a:r>
          </a:p>
          <a:p>
            <a:r>
              <a:rPr lang="pt-BR" sz="1200" dirty="0"/>
              <a:t>Eu estava sobre a margem</a:t>
            </a:r>
          </a:p>
          <a:p>
            <a:r>
              <a:rPr lang="pt-BR" sz="1200" dirty="0"/>
              <a:t>E via, em doce tranquilidade,</a:t>
            </a:r>
          </a:p>
          <a:p>
            <a:r>
              <a:rPr lang="pt-BR" sz="1200" dirty="0"/>
              <a:t>O alegre pequeno peixe</a:t>
            </a:r>
          </a:p>
          <a:p>
            <a:r>
              <a:rPr lang="pt-BR" sz="1200" dirty="0"/>
              <a:t>Banhar-se na clara corrente do racho.</a:t>
            </a:r>
          </a:p>
          <a:p>
            <a:r>
              <a:rPr lang="pt-BR" sz="1200" dirty="0"/>
              <a:t>O alegre pequeno peixe</a:t>
            </a:r>
          </a:p>
          <a:p>
            <a:r>
              <a:rPr lang="pt-BR" sz="1200" dirty="0"/>
              <a:t>Banhar-se na clara corrente do racho.</a:t>
            </a:r>
          </a:p>
          <a:p>
            <a:r>
              <a:rPr lang="pt-BR" sz="800" dirty="0"/>
              <a:t> </a:t>
            </a:r>
          </a:p>
          <a:p>
            <a:r>
              <a:rPr lang="pt-BR" sz="1200" dirty="0"/>
              <a:t>Um pescador com a sua cana</a:t>
            </a:r>
          </a:p>
          <a:p>
            <a:r>
              <a:rPr lang="pt-BR" sz="1200" dirty="0"/>
              <a:t>Estava sobre a margem</a:t>
            </a:r>
          </a:p>
          <a:p>
            <a:r>
              <a:rPr lang="pt-BR" sz="1200" dirty="0"/>
              <a:t>E via, com sangue frio,</a:t>
            </a:r>
          </a:p>
          <a:p>
            <a:r>
              <a:rPr lang="pt-BR" sz="1200" dirty="0"/>
              <a:t>Como o peixe se remexia</a:t>
            </a:r>
          </a:p>
          <a:p>
            <a:r>
              <a:rPr lang="pt-BR" sz="800" dirty="0"/>
              <a:t> </a:t>
            </a:r>
          </a:p>
          <a:p>
            <a:r>
              <a:rPr lang="pt-BR" sz="1200" dirty="0"/>
              <a:t>Enquanto a água permanecer</a:t>
            </a:r>
          </a:p>
          <a:p>
            <a:r>
              <a:rPr lang="pt-BR" sz="1200" dirty="0"/>
              <a:t>Clara, pensava eu,</a:t>
            </a:r>
          </a:p>
          <a:p>
            <a:r>
              <a:rPr lang="pt-BR" sz="1200" dirty="0"/>
              <a:t>Ele não apanhará a truta, </a:t>
            </a:r>
          </a:p>
          <a:p>
            <a:r>
              <a:rPr lang="pt-BR" sz="1200" dirty="0"/>
              <a:t>Com a sua cana.</a:t>
            </a:r>
          </a:p>
          <a:p>
            <a:r>
              <a:rPr lang="pt-BR" sz="1200" dirty="0"/>
              <a:t>Enquanto a água permanecer</a:t>
            </a:r>
          </a:p>
          <a:p>
            <a:r>
              <a:rPr lang="pt-BR" sz="1200" dirty="0"/>
              <a:t>Clara, pensava eu,</a:t>
            </a:r>
          </a:p>
          <a:p>
            <a:r>
              <a:rPr lang="pt-BR" sz="1200" dirty="0"/>
              <a:t>Ele não apanhará a truta, </a:t>
            </a:r>
          </a:p>
          <a:p>
            <a:r>
              <a:rPr lang="pt-BR" sz="1200" dirty="0"/>
              <a:t>Com a sua cana.</a:t>
            </a:r>
          </a:p>
          <a:p>
            <a:r>
              <a:rPr lang="pt-BR" sz="800" dirty="0"/>
              <a:t> </a:t>
            </a:r>
          </a:p>
          <a:p>
            <a:r>
              <a:rPr lang="pt-BR" sz="1200" dirty="0"/>
              <a:t>Mas, por fim, o ladrão,</a:t>
            </a:r>
          </a:p>
          <a:p>
            <a:r>
              <a:rPr lang="pt-BR" sz="1200" dirty="0"/>
              <a:t>Cansado de esperar,</a:t>
            </a:r>
          </a:p>
          <a:p>
            <a:r>
              <a:rPr lang="pt-BR" sz="1200" dirty="0"/>
              <a:t>Perfidamente o riacho turvou,</a:t>
            </a:r>
          </a:p>
          <a:p>
            <a:r>
              <a:rPr lang="pt-BR" sz="1200" dirty="0"/>
              <a:t>E, antes que eu me desse conta,</a:t>
            </a:r>
          </a:p>
        </p:txBody>
      </p:sp>
      <p:sp>
        <p:nvSpPr>
          <p:cNvPr id="3" name="CaixaDeTexto 2"/>
          <p:cNvSpPr txBox="1"/>
          <p:nvPr/>
        </p:nvSpPr>
        <p:spPr>
          <a:xfrm>
            <a:off x="5724128" y="5469031"/>
            <a:ext cx="2736304" cy="1200329"/>
          </a:xfrm>
          <a:prstGeom prst="rect">
            <a:avLst/>
          </a:prstGeom>
          <a:noFill/>
        </p:spPr>
        <p:txBody>
          <a:bodyPr wrap="square" rtlCol="0">
            <a:spAutoFit/>
          </a:bodyPr>
          <a:lstStyle/>
          <a:p>
            <a:r>
              <a:rPr lang="pt-BR" sz="1200" dirty="0"/>
              <a:t>A sua cana estremeceu</a:t>
            </a:r>
          </a:p>
          <a:p>
            <a:r>
              <a:rPr lang="pt-BR" sz="1200" dirty="0"/>
              <a:t>E nela o peixe se contorceu,</a:t>
            </a:r>
          </a:p>
          <a:p>
            <a:r>
              <a:rPr lang="pt-BR" sz="1200" dirty="0"/>
              <a:t>E eu, com o sangue a ferver,</a:t>
            </a:r>
          </a:p>
          <a:p>
            <a:r>
              <a:rPr lang="pt-BR" sz="1200" dirty="0"/>
              <a:t>Olhei para a enganada.</a:t>
            </a:r>
          </a:p>
          <a:p>
            <a:r>
              <a:rPr lang="pt-BR" sz="1200" dirty="0"/>
              <a:t>E eu, com o sangue a ferver,</a:t>
            </a:r>
          </a:p>
          <a:p>
            <a:r>
              <a:rPr lang="pt-BR" sz="1200" dirty="0"/>
              <a:t>Olhei para a enganada.</a:t>
            </a:r>
          </a:p>
        </p:txBody>
      </p:sp>
      <p:sp>
        <p:nvSpPr>
          <p:cNvPr id="5" name="CaixaDeTexto 4"/>
          <p:cNvSpPr txBox="1"/>
          <p:nvPr/>
        </p:nvSpPr>
        <p:spPr>
          <a:xfrm>
            <a:off x="3419872" y="260648"/>
            <a:ext cx="2088232" cy="615553"/>
          </a:xfrm>
          <a:prstGeom prst="rect">
            <a:avLst/>
          </a:prstGeom>
          <a:noFill/>
        </p:spPr>
        <p:txBody>
          <a:bodyPr wrap="square" rtlCol="0">
            <a:spAutoFit/>
          </a:bodyPr>
          <a:lstStyle/>
          <a:p>
            <a:r>
              <a:rPr lang="pt-BR" b="1" dirty="0"/>
              <a:t>Die </a:t>
            </a:r>
            <a:r>
              <a:rPr lang="pt-BR" b="1" dirty="0" err="1"/>
              <a:t>Forelle</a:t>
            </a:r>
            <a:r>
              <a:rPr lang="pt-BR" b="1" dirty="0"/>
              <a:t> </a:t>
            </a:r>
            <a:r>
              <a:rPr lang="pt-BR" dirty="0"/>
              <a:t>(A truta)</a:t>
            </a:r>
          </a:p>
          <a:p>
            <a:r>
              <a:rPr lang="pt-BR" sz="1600" dirty="0"/>
              <a:t>Christian D. </a:t>
            </a:r>
            <a:r>
              <a:rPr lang="pt-BR" sz="1600" dirty="0" err="1"/>
              <a:t>Schubart</a:t>
            </a:r>
            <a:endParaRPr lang="pt-BR" sz="1600" dirty="0"/>
          </a:p>
        </p:txBody>
      </p:sp>
    </p:spTree>
    <p:extLst>
      <p:ext uri="{BB962C8B-B14F-4D97-AF65-F5344CB8AC3E}">
        <p14:creationId xmlns:p14="http://schemas.microsoft.com/office/powerpoint/2010/main" val="2506950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Gavan Ring - Die Forelle - Wigmore Hall 201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95800" y="3386138"/>
            <a:ext cx="152400" cy="85725"/>
          </a:xfrm>
          <a:prstGeom prst="rect">
            <a:avLst/>
          </a:prstGeom>
        </p:spPr>
      </p:pic>
      <p:pic>
        <p:nvPicPr>
          <p:cNvPr id="4" name="3 - Die Forelle - Taras Shtonda - 2015.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16117" y="548680"/>
            <a:ext cx="8676363" cy="4876645"/>
          </a:xfrm>
          <a:prstGeom prst="rect">
            <a:avLst/>
          </a:prstGeom>
        </p:spPr>
      </p:pic>
    </p:spTree>
    <p:extLst>
      <p:ext uri="{BB962C8B-B14F-4D97-AF65-F5344CB8AC3E}">
        <p14:creationId xmlns:p14="http://schemas.microsoft.com/office/powerpoint/2010/main" val="2636065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7504" y="908720"/>
            <a:ext cx="8928992" cy="5544616"/>
          </a:xfrm>
        </p:spPr>
        <p:txBody>
          <a:bodyPr>
            <a:normAutofit/>
          </a:bodyPr>
          <a:lstStyle/>
          <a:p>
            <a:r>
              <a:rPr lang="pt-BR" sz="3400" dirty="0"/>
              <a:t>Se quisermos </a:t>
            </a:r>
            <a:r>
              <a:rPr lang="pt-BR" sz="3400" b="1" i="1" dirty="0"/>
              <a:t>mesmo</a:t>
            </a:r>
            <a:r>
              <a:rPr lang="pt-BR" sz="3400" dirty="0"/>
              <a:t> compreender as possibilidades do pensamento de Michel Foucault (até para a Educação), teremos de partir da compreensão dos dois grandes </a:t>
            </a:r>
            <a:r>
              <a:rPr lang="pt-BR" sz="3400" dirty="0" err="1"/>
              <a:t>megaparadigmas</a:t>
            </a:r>
            <a:r>
              <a:rPr lang="pt-BR" sz="3400" dirty="0"/>
              <a:t> ou “modos de pensar” nos quais hoje se movimentam as Ciências Humanas e a Filosofia:</a:t>
            </a:r>
          </a:p>
          <a:p>
            <a:endParaRPr lang="pt-BR" sz="2000" dirty="0"/>
          </a:p>
          <a:p>
            <a:r>
              <a:rPr lang="pt-BR" sz="3600" b="1" dirty="0">
                <a:solidFill>
                  <a:srgbClr val="FFFF00"/>
                </a:solidFill>
              </a:rPr>
              <a:t>Filosofias da Consciência</a:t>
            </a:r>
          </a:p>
          <a:p>
            <a:endParaRPr lang="pt-BR" sz="1000" b="1" dirty="0">
              <a:solidFill>
                <a:schemeClr val="tx1"/>
              </a:solidFill>
            </a:endParaRPr>
          </a:p>
          <a:p>
            <a:endParaRPr lang="pt-BR" sz="1000" b="1" dirty="0">
              <a:solidFill>
                <a:schemeClr val="tx1"/>
              </a:solidFill>
            </a:endParaRPr>
          </a:p>
          <a:p>
            <a:r>
              <a:rPr lang="pt-BR" sz="3600" b="1" dirty="0">
                <a:solidFill>
                  <a:srgbClr val="FFFF00"/>
                </a:solidFill>
              </a:rPr>
              <a:t>Filosofias da Prática</a:t>
            </a:r>
          </a:p>
        </p:txBody>
      </p:sp>
      <p:sp>
        <p:nvSpPr>
          <p:cNvPr id="8" name="Título 1">
            <a:extLst>
              <a:ext uri="{FF2B5EF4-FFF2-40B4-BE49-F238E27FC236}">
                <a16:creationId xmlns:a16="http://schemas.microsoft.com/office/drawing/2014/main" id="{5C809082-C66C-4CDD-BF76-E651F6D85D82}"/>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9" name="Conector reto 8">
            <a:extLst>
              <a:ext uri="{FF2B5EF4-FFF2-40B4-BE49-F238E27FC236}">
                <a16:creationId xmlns:a16="http://schemas.microsoft.com/office/drawing/2014/main" id="{5A5BFDBB-B226-45FE-961A-7C710CDF7976}"/>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8037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Gavan Ring - Die Forelle - Wigmore Hall 201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3386138"/>
            <a:ext cx="152400" cy="85725"/>
          </a:xfrm>
          <a:prstGeom prst="rect">
            <a:avLst/>
          </a:prstGeom>
        </p:spPr>
      </p:pic>
      <p:pic>
        <p:nvPicPr>
          <p:cNvPr id="4" name="1 - Gavan Ring - Die Forelle - Wigmore Hall 201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548680"/>
            <a:ext cx="8640960" cy="4860541"/>
          </a:xfrm>
          <a:prstGeom prst="rect">
            <a:avLst/>
          </a:prstGeom>
        </p:spPr>
      </p:pic>
    </p:spTree>
    <p:extLst>
      <p:ext uri="{BB962C8B-B14F-4D97-AF65-F5344CB8AC3E}">
        <p14:creationId xmlns:p14="http://schemas.microsoft.com/office/powerpoint/2010/main" val="696328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Gavan Ring - Die Forelle - Wigmore Hall 201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95800" y="3386138"/>
            <a:ext cx="152400" cy="85725"/>
          </a:xfrm>
          <a:prstGeom prst="rect">
            <a:avLst/>
          </a:prstGeom>
        </p:spPr>
      </p:pic>
      <p:pic>
        <p:nvPicPr>
          <p:cNvPr id="3" name="2 - Louise Alder – Schubert Die Forelle BBC Cardiff Singer of the World 2017, Song Prize Final2.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51520" y="548680"/>
            <a:ext cx="8585754" cy="4825717"/>
          </a:xfrm>
          <a:prstGeom prst="rect">
            <a:avLst/>
          </a:prstGeom>
        </p:spPr>
      </p:pic>
    </p:spTree>
    <p:extLst>
      <p:ext uri="{BB962C8B-B14F-4D97-AF65-F5344CB8AC3E}">
        <p14:creationId xmlns:p14="http://schemas.microsoft.com/office/powerpoint/2010/main" val="554547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07504" y="908720"/>
            <a:ext cx="8928992" cy="5544616"/>
          </a:xfrm>
        </p:spPr>
        <p:txBody>
          <a:bodyPr/>
          <a:lstStyle/>
          <a:p>
            <a:r>
              <a:rPr lang="pt-BR" b="1" dirty="0"/>
              <a:t>Pertinências foucaultianas</a:t>
            </a:r>
          </a:p>
          <a:p>
            <a:endParaRPr lang="pt-BR" sz="1000" dirty="0"/>
          </a:p>
          <a:p>
            <a:pPr>
              <a:lnSpc>
                <a:spcPts val="2000"/>
              </a:lnSpc>
              <a:spcBef>
                <a:spcPts val="600"/>
              </a:spcBef>
              <a:buClr>
                <a:srgbClr val="FFFF00"/>
              </a:buClr>
            </a:pPr>
            <a:r>
              <a:rPr lang="pt-BR" sz="2400" b="1" dirty="0">
                <a:solidFill>
                  <a:schemeClr val="tx1"/>
                </a:solidFill>
              </a:rPr>
              <a:t>É preciso estarmos atentos a 3 perguntas:</a:t>
            </a:r>
          </a:p>
          <a:p>
            <a:pPr>
              <a:lnSpc>
                <a:spcPts val="2000"/>
              </a:lnSpc>
              <a:spcBef>
                <a:spcPts val="600"/>
              </a:spcBef>
              <a:buClr>
                <a:srgbClr val="FFFF00"/>
              </a:buClr>
            </a:pPr>
            <a:endParaRPr lang="pt-BR" sz="2400" b="1" dirty="0">
              <a:solidFill>
                <a:schemeClr val="tx1"/>
              </a:solidFill>
            </a:endParaRPr>
          </a:p>
          <a:p>
            <a:pPr marL="342900" indent="-342900">
              <a:lnSpc>
                <a:spcPts val="2000"/>
              </a:lnSpc>
              <a:spcBef>
                <a:spcPts val="600"/>
              </a:spcBef>
              <a:buClr>
                <a:srgbClr val="FFFF00"/>
              </a:buClr>
              <a:buFont typeface="Arial" panose="020B0604020202020204" pitchFamily="34" charset="0"/>
              <a:buChar char="•"/>
            </a:pPr>
            <a:r>
              <a:rPr lang="pt-BR" sz="2400" dirty="0">
                <a:solidFill>
                  <a:schemeClr val="tx1"/>
                </a:solidFill>
              </a:rPr>
              <a:t>Vale a pena ir aos Estudos Foucaultianos, em termos do domínio e do acesso que se tem sobre a </a:t>
            </a:r>
            <a:r>
              <a:rPr lang="pt-BR" sz="2400" i="1" dirty="0">
                <a:solidFill>
                  <a:schemeClr val="tx1"/>
                </a:solidFill>
              </a:rPr>
              <a:t>caixa de ferramentas</a:t>
            </a:r>
            <a:r>
              <a:rPr lang="pt-BR" sz="2400" dirty="0">
                <a:solidFill>
                  <a:schemeClr val="tx1"/>
                </a:solidFill>
              </a:rPr>
              <a:t>?</a:t>
            </a:r>
          </a:p>
          <a:p>
            <a:pPr marL="342900" indent="-342900">
              <a:lnSpc>
                <a:spcPts val="2000"/>
              </a:lnSpc>
              <a:spcBef>
                <a:spcPts val="600"/>
              </a:spcBef>
              <a:buClr>
                <a:srgbClr val="FFFF00"/>
              </a:buClr>
              <a:buFont typeface="Arial" panose="020B0604020202020204" pitchFamily="34" charset="0"/>
              <a:buChar char="•"/>
            </a:pPr>
            <a:r>
              <a:rPr lang="pt-BR" sz="2400" dirty="0">
                <a:solidFill>
                  <a:schemeClr val="tx1"/>
                </a:solidFill>
              </a:rPr>
              <a:t>Queremos mesmo </a:t>
            </a:r>
            <a:r>
              <a:rPr lang="pt-BR" sz="2400" i="1" dirty="0">
                <a:solidFill>
                  <a:schemeClr val="tx1"/>
                </a:solidFill>
              </a:rPr>
              <a:t>pensar de outros modos</a:t>
            </a:r>
            <a:r>
              <a:rPr lang="pt-BR" sz="2400" dirty="0">
                <a:solidFill>
                  <a:schemeClr val="tx1"/>
                </a:solidFill>
              </a:rPr>
              <a:t> o nosso presente?</a:t>
            </a:r>
          </a:p>
          <a:p>
            <a:pPr marL="342900" indent="-342900">
              <a:lnSpc>
                <a:spcPts val="2000"/>
              </a:lnSpc>
              <a:spcBef>
                <a:spcPts val="600"/>
              </a:spcBef>
              <a:buClr>
                <a:srgbClr val="FFFF00"/>
              </a:buClr>
              <a:buFont typeface="Arial" panose="020B0604020202020204" pitchFamily="34" charset="0"/>
              <a:buChar char="•"/>
            </a:pPr>
            <a:r>
              <a:rPr lang="pt-BR" sz="2400" dirty="0">
                <a:solidFill>
                  <a:schemeClr val="tx1"/>
                </a:solidFill>
              </a:rPr>
              <a:t>Não é apenas a </a:t>
            </a:r>
            <a:r>
              <a:rPr lang="pt-BR" sz="2400" i="1" dirty="0">
                <a:solidFill>
                  <a:schemeClr val="tx1"/>
                </a:solidFill>
              </a:rPr>
              <a:t>moda</a:t>
            </a:r>
            <a:r>
              <a:rPr lang="pt-BR" sz="2400" dirty="0">
                <a:solidFill>
                  <a:schemeClr val="tx1"/>
                </a:solidFill>
              </a:rPr>
              <a:t> que está nos movendo em direção ao autor?</a:t>
            </a:r>
          </a:p>
          <a:p>
            <a:endParaRPr lang="pt-BR" sz="800" dirty="0"/>
          </a:p>
          <a:p>
            <a:endParaRPr lang="pt-BR" sz="800" dirty="0"/>
          </a:p>
          <a:p>
            <a:endParaRPr lang="pt-BR" sz="800" dirty="0"/>
          </a:p>
          <a:p>
            <a:r>
              <a:rPr lang="pt-BR" b="1" dirty="0"/>
              <a:t>Impertinências foucaultianas</a:t>
            </a:r>
          </a:p>
          <a:p>
            <a:endParaRPr lang="pt-BR" sz="800" dirty="0"/>
          </a:p>
          <a:p>
            <a:pPr marL="342900" indent="-342900">
              <a:lnSpc>
                <a:spcPts val="2000"/>
              </a:lnSpc>
              <a:spcBef>
                <a:spcPts val="600"/>
              </a:spcBef>
              <a:buClr>
                <a:srgbClr val="FFFF00"/>
              </a:buClr>
              <a:buFont typeface="Arial" panose="020B0604020202020204" pitchFamily="34" charset="0"/>
              <a:buChar char="•"/>
            </a:pPr>
            <a:r>
              <a:rPr lang="pt-BR" sz="2400" dirty="0"/>
              <a:t>Foucault </a:t>
            </a:r>
            <a:r>
              <a:rPr lang="pt-BR" sz="2400" dirty="0">
                <a:solidFill>
                  <a:srgbClr val="FFFF00"/>
                </a:solidFill>
              </a:rPr>
              <a:t>não</a:t>
            </a:r>
            <a:r>
              <a:rPr lang="pt-BR" sz="2400" dirty="0"/>
              <a:t> é </a:t>
            </a:r>
            <a:r>
              <a:rPr lang="pt-BR" sz="2400" i="1" dirty="0"/>
              <a:t>pau-para-toda-obra</a:t>
            </a:r>
          </a:p>
          <a:p>
            <a:pPr marL="342900" indent="-342900">
              <a:lnSpc>
                <a:spcPts val="2000"/>
              </a:lnSpc>
              <a:spcBef>
                <a:spcPts val="600"/>
              </a:spcBef>
              <a:buClr>
                <a:srgbClr val="FFFF00"/>
              </a:buClr>
              <a:buFont typeface="Arial" panose="020B0604020202020204" pitchFamily="34" charset="0"/>
              <a:buChar char="•"/>
            </a:pPr>
            <a:r>
              <a:rPr lang="pt-BR" sz="2400" dirty="0">
                <a:solidFill>
                  <a:srgbClr val="FFFF00"/>
                </a:solidFill>
              </a:rPr>
              <a:t>Não</a:t>
            </a:r>
            <a:r>
              <a:rPr lang="pt-BR" sz="2400" dirty="0"/>
              <a:t> é o </a:t>
            </a:r>
            <a:r>
              <a:rPr lang="pt-BR" sz="2400" i="1" dirty="0"/>
              <a:t>assunto</a:t>
            </a:r>
            <a:r>
              <a:rPr lang="pt-BR" sz="2400" dirty="0"/>
              <a:t>, o </a:t>
            </a:r>
            <a:r>
              <a:rPr lang="pt-BR" sz="2400" i="1" dirty="0"/>
              <a:t>material</a:t>
            </a:r>
            <a:r>
              <a:rPr lang="pt-BR" sz="2400" dirty="0"/>
              <a:t> ou a </a:t>
            </a:r>
            <a:r>
              <a:rPr lang="pt-BR" sz="2400" i="1" dirty="0"/>
              <a:t>instituição</a:t>
            </a:r>
            <a:r>
              <a:rPr lang="pt-BR" sz="2400" dirty="0"/>
              <a:t> que determinam uma abordagem foucaultiana</a:t>
            </a:r>
          </a:p>
        </p:txBody>
      </p:sp>
      <p:sp>
        <p:nvSpPr>
          <p:cNvPr id="5" name="Rectangle 4"/>
          <p:cNvSpPr txBox="1">
            <a:spLocks noChangeArrowheads="1"/>
          </p:cNvSpPr>
          <p:nvPr/>
        </p:nvSpPr>
        <p:spPr bwMode="auto">
          <a:xfrm>
            <a:off x="6404647" y="6305174"/>
            <a:ext cx="24479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400" b="1" dirty="0">
                <a:solidFill>
                  <a:srgbClr val="FFFF00"/>
                </a:solidFill>
              </a:rPr>
              <a:t>alfredoveiganeto@gmail.com</a:t>
            </a:r>
          </a:p>
        </p:txBody>
      </p:sp>
      <p:sp>
        <p:nvSpPr>
          <p:cNvPr id="10" name="Título 1">
            <a:extLst>
              <a:ext uri="{FF2B5EF4-FFF2-40B4-BE49-F238E27FC236}">
                <a16:creationId xmlns:a16="http://schemas.microsoft.com/office/drawing/2014/main" id="{1512A351-EB30-4645-8EFF-3BFE1C3F48CB}"/>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11" name="Conector reto 10">
            <a:extLst>
              <a:ext uri="{FF2B5EF4-FFF2-40B4-BE49-F238E27FC236}">
                <a16:creationId xmlns:a16="http://schemas.microsoft.com/office/drawing/2014/main" id="{DB9CEE86-B372-41C2-83B6-456ABA48D864}"/>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628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188640"/>
            <a:ext cx="8640960" cy="6336704"/>
          </a:xfrm>
        </p:spPr>
        <p:txBody>
          <a:bodyPr>
            <a:normAutofit/>
          </a:bodyPr>
          <a:lstStyle/>
          <a:p>
            <a:r>
              <a:rPr lang="pt-BR" b="1" dirty="0"/>
              <a:t>Sugestões bibliográficas</a:t>
            </a:r>
            <a:endParaRPr lang="pt-BR" sz="1600" dirty="0"/>
          </a:p>
          <a:p>
            <a:pPr algn="l"/>
            <a:endParaRPr lang="pt-BR" sz="1200" dirty="0"/>
          </a:p>
          <a:p>
            <a:pPr algn="l">
              <a:spcBef>
                <a:spcPts val="1200"/>
              </a:spcBef>
            </a:pPr>
            <a:r>
              <a:rPr lang="pt-PT" sz="1600" b="1" dirty="0">
                <a:solidFill>
                  <a:srgbClr val="FFFF00"/>
                </a:solidFill>
              </a:rPr>
              <a:t>-</a:t>
            </a:r>
            <a:r>
              <a:rPr lang="pt-PT" sz="1600" dirty="0">
                <a:solidFill>
                  <a:srgbClr val="FFFF00"/>
                </a:solidFill>
              </a:rPr>
              <a:t> </a:t>
            </a:r>
            <a:r>
              <a:rPr lang="pt-PT" sz="1600" dirty="0"/>
              <a:t>CASTRO, Edgardo. </a:t>
            </a:r>
            <a:r>
              <a:rPr lang="pt-PT" sz="1600" i="1" dirty="0"/>
              <a:t>Vocabulário de Foucault</a:t>
            </a:r>
            <a:r>
              <a:rPr lang="pt-PT" sz="1600" dirty="0"/>
              <a:t>. B. Horizonte: Autêntica, 2009.</a:t>
            </a:r>
          </a:p>
          <a:p>
            <a:pPr algn="l">
              <a:spcBef>
                <a:spcPts val="1200"/>
              </a:spcBef>
            </a:pPr>
            <a:r>
              <a:rPr lang="pt-PT" sz="1600" b="1" dirty="0">
                <a:solidFill>
                  <a:srgbClr val="FFFF00"/>
                </a:solidFill>
              </a:rPr>
              <a:t>-</a:t>
            </a:r>
            <a:r>
              <a:rPr lang="pt-PT" sz="1600" dirty="0"/>
              <a:t> FOUCAULT, Michel. 	</a:t>
            </a:r>
            <a:r>
              <a:rPr lang="pt-PT" sz="1600" i="1" dirty="0"/>
              <a:t>Ditos &amp; Escritos</a:t>
            </a:r>
            <a:r>
              <a:rPr lang="pt-PT" sz="1600" dirty="0"/>
              <a:t>. Edição Brasileira (em 10 volumes). R. de Janeiro: Forense Univ.</a:t>
            </a:r>
          </a:p>
          <a:p>
            <a:pPr algn="l">
              <a:spcBef>
                <a:spcPts val="1200"/>
              </a:spcBef>
            </a:pPr>
            <a:r>
              <a:rPr lang="pt-PT" sz="1600" dirty="0"/>
              <a:t>		</a:t>
            </a:r>
            <a:r>
              <a:rPr lang="pt-PT" sz="1600" i="1" dirty="0"/>
              <a:t>Coleção</a:t>
            </a:r>
            <a:r>
              <a:rPr lang="pt-PT" sz="1600" dirty="0"/>
              <a:t> Estudos Foucaultianos. B. Horizonte: Autêntica (em 15 volumes).</a:t>
            </a:r>
          </a:p>
          <a:p>
            <a:pPr algn="l">
              <a:spcBef>
                <a:spcPts val="1200"/>
              </a:spcBef>
            </a:pPr>
            <a:r>
              <a:rPr lang="pt-PT" sz="1600" dirty="0"/>
              <a:t>		</a:t>
            </a:r>
            <a:r>
              <a:rPr lang="pt-PT" sz="1600" i="1" dirty="0"/>
              <a:t>Cursos</a:t>
            </a:r>
            <a:r>
              <a:rPr lang="pt-PT" sz="1600" dirty="0"/>
              <a:t> no Collège de France. S. Paulo: Martins Fontes (em 12 volumes).</a:t>
            </a:r>
          </a:p>
          <a:p>
            <a:pPr algn="l">
              <a:spcBef>
                <a:spcPts val="1200"/>
              </a:spcBef>
            </a:pPr>
            <a:r>
              <a:rPr lang="pt-PT" sz="1600" dirty="0"/>
              <a:t>		</a:t>
            </a:r>
            <a:r>
              <a:rPr lang="pt-PT" sz="1600" i="1" dirty="0"/>
              <a:t>Livros</a:t>
            </a:r>
            <a:r>
              <a:rPr lang="pt-PT" sz="1600" dirty="0"/>
              <a:t>. Várias editoras</a:t>
            </a:r>
          </a:p>
          <a:p>
            <a:pPr algn="l">
              <a:spcBef>
                <a:spcPts val="1200"/>
              </a:spcBef>
            </a:pPr>
            <a:r>
              <a:rPr lang="pt-PT" sz="1600" b="1" dirty="0">
                <a:solidFill>
                  <a:srgbClr val="FFFF00"/>
                </a:solidFill>
                <a:highlight>
                  <a:srgbClr val="FFFF00"/>
                </a:highlight>
              </a:rPr>
              <a:t>-</a:t>
            </a:r>
            <a:r>
              <a:rPr lang="pt-PT" sz="1600" dirty="0"/>
              <a:t> </a:t>
            </a:r>
            <a:r>
              <a:rPr lang="pt-PT" sz="1600" cap="all" dirty="0"/>
              <a:t>Dossiês Foucault</a:t>
            </a:r>
            <a:r>
              <a:rPr lang="pt-PT" sz="1600" dirty="0"/>
              <a:t>. Revistas: </a:t>
            </a:r>
            <a:r>
              <a:rPr lang="pt-PT" sz="1600" i="1" dirty="0"/>
              <a:t>Educação &amp; Realidade </a:t>
            </a:r>
            <a:r>
              <a:rPr lang="pt-PT" sz="1600" dirty="0"/>
              <a:t>(UFRGS), </a:t>
            </a:r>
            <a:r>
              <a:rPr lang="pt-PT" sz="1600" i="1" dirty="0"/>
              <a:t>Educação</a:t>
            </a:r>
            <a:r>
              <a:rPr lang="pt-PT" sz="1600" dirty="0"/>
              <a:t> (PUC/RS); </a:t>
            </a:r>
            <a:r>
              <a:rPr lang="pt-PT" sz="1600" i="1" dirty="0"/>
              <a:t>Pro-Posições</a:t>
            </a:r>
            <a:r>
              <a:rPr lang="pt-PT" sz="1600" dirty="0"/>
              <a:t> (UNICAMP).</a:t>
            </a:r>
          </a:p>
          <a:p>
            <a:pPr algn="l">
              <a:spcBef>
                <a:spcPts val="1200"/>
              </a:spcBef>
            </a:pPr>
            <a:r>
              <a:rPr lang="pt-PT" sz="1600" dirty="0">
                <a:highlight>
                  <a:srgbClr val="FFFF00"/>
                </a:highlight>
              </a:rPr>
              <a:t>-</a:t>
            </a:r>
            <a:r>
              <a:rPr lang="pt-PT" sz="1600" dirty="0"/>
              <a:t> VEIGA-NETO, Alfredo. Na oficina de Foucault. </a:t>
            </a:r>
            <a:r>
              <a:rPr lang="en-US" sz="1600" dirty="0"/>
              <a:t>In: GONDRA, José; KOHAN, Walter (org.). </a:t>
            </a:r>
            <a:r>
              <a:rPr lang="pt-BR" sz="1600" i="1" dirty="0"/>
              <a:t>Foucault 80 anos</a:t>
            </a:r>
            <a:r>
              <a:rPr lang="pt-BR" sz="1600" dirty="0"/>
              <a:t>. </a:t>
            </a:r>
            <a:r>
              <a:rPr lang="pt-PT" sz="1600" dirty="0"/>
              <a:t>B. Horizonte: Autêntica, 2006. p. 79-91.</a:t>
            </a:r>
          </a:p>
          <a:p>
            <a:pPr algn="l">
              <a:spcBef>
                <a:spcPts val="1200"/>
              </a:spcBef>
            </a:pPr>
            <a:r>
              <a:rPr lang="pt-BR" sz="1600" dirty="0">
                <a:highlight>
                  <a:srgbClr val="FFFF00"/>
                </a:highlight>
              </a:rPr>
              <a:t>-</a:t>
            </a:r>
            <a:r>
              <a:rPr lang="pt-BR" sz="1600" dirty="0"/>
              <a:t> VEIGA-NETO, Alfredo. </a:t>
            </a:r>
            <a:r>
              <a:rPr lang="pt-BR" sz="1600" i="1" dirty="0"/>
              <a:t>Foucault e a Educação</a:t>
            </a:r>
            <a:r>
              <a:rPr lang="pt-BR" sz="1600" dirty="0"/>
              <a:t>. B. Horizonte: Autêntica, 2019.</a:t>
            </a:r>
          </a:p>
          <a:p>
            <a:pPr algn="l">
              <a:spcBef>
                <a:spcPts val="1200"/>
              </a:spcBef>
            </a:pPr>
            <a:r>
              <a:rPr lang="pt-BR" sz="1600" b="1" dirty="0">
                <a:solidFill>
                  <a:srgbClr val="FFFF00"/>
                </a:solidFill>
                <a:highlight>
                  <a:srgbClr val="FFFF00"/>
                </a:highlight>
              </a:rPr>
              <a:t>-</a:t>
            </a:r>
            <a:r>
              <a:rPr lang="pt-BR" sz="1600" dirty="0">
                <a:solidFill>
                  <a:srgbClr val="FFFF00"/>
                </a:solidFill>
              </a:rPr>
              <a:t> </a:t>
            </a:r>
            <a:r>
              <a:rPr lang="pt-BR" sz="1600" dirty="0"/>
              <a:t>VEIGA-NETO, Alfredo; LOPES, Maura Corcini. Há teoria e método em Michel Foucault? Implicações educacionais. In: CLARETO, Sônia; FERRARI, Anderson (org.). </a:t>
            </a:r>
            <a:r>
              <a:rPr lang="pt-BR" sz="1600" i="1" dirty="0"/>
              <a:t>Foucault, Deleuze &amp; Educação</a:t>
            </a:r>
            <a:r>
              <a:rPr lang="pt-BR" sz="1600" dirty="0"/>
              <a:t>. Juiz de Fora: UFJF, 2010. p. 33-47.</a:t>
            </a:r>
          </a:p>
          <a:p>
            <a:pPr algn="l">
              <a:spcBef>
                <a:spcPts val="1200"/>
              </a:spcBef>
            </a:pPr>
            <a:r>
              <a:rPr lang="pt-BR" sz="1600" b="1" dirty="0">
                <a:solidFill>
                  <a:srgbClr val="FFFF00"/>
                </a:solidFill>
                <a:highlight>
                  <a:srgbClr val="FFFF00"/>
                </a:highlight>
              </a:rPr>
              <a:t>-</a:t>
            </a:r>
            <a:r>
              <a:rPr lang="pt-BR" sz="1600" dirty="0">
                <a:solidFill>
                  <a:srgbClr val="FFFF00"/>
                </a:solidFill>
              </a:rPr>
              <a:t> </a:t>
            </a:r>
            <a:r>
              <a:rPr lang="pt-BR" sz="1600" dirty="0"/>
              <a:t>VEIGA-NETO, Alfredo; RECH, Tatiana. Esquecer Foucault? </a:t>
            </a:r>
            <a:r>
              <a:rPr lang="pt-BR" sz="1600" i="1" dirty="0" err="1"/>
              <a:t>Pro-Posições</a:t>
            </a:r>
            <a:r>
              <a:rPr lang="pt-BR" sz="1600" dirty="0"/>
              <a:t>, Campinas, v. 25, n. 2 (74), </a:t>
            </a:r>
            <a:r>
              <a:rPr lang="pt-BR" sz="1600" dirty="0" err="1"/>
              <a:t>mai</a:t>
            </a:r>
            <a:r>
              <a:rPr lang="pt-BR" sz="1600" dirty="0"/>
              <a:t>/</a:t>
            </a:r>
            <a:r>
              <a:rPr lang="pt-BR" sz="1600" dirty="0" err="1"/>
              <a:t>ago</a:t>
            </a:r>
            <a:r>
              <a:rPr lang="pt-BR" sz="1600" dirty="0"/>
              <a:t> 2014. p. 67-82. </a:t>
            </a:r>
            <a:r>
              <a:rPr lang="pt-BR" sz="1600" u="sng" dirty="0"/>
              <a:t>http://www.scielo.br/scielo.php?script=sci_arttext&amp;pid=S0103-73072014000200004&amp;lng=pt&amp;nrm=iso</a:t>
            </a:r>
            <a:endParaRPr lang="pt-BR" sz="1600" dirty="0"/>
          </a:p>
          <a:p>
            <a:pPr algn="l"/>
            <a:endParaRPr lang="pt-BR" sz="1400" dirty="0"/>
          </a:p>
        </p:txBody>
      </p:sp>
    </p:spTree>
    <p:extLst>
      <p:ext uri="{BB962C8B-B14F-4D97-AF65-F5344CB8AC3E}">
        <p14:creationId xmlns:p14="http://schemas.microsoft.com/office/powerpoint/2010/main" val="567011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bwMode="auto">
          <a:xfrm>
            <a:off x="5652120" y="6011996"/>
            <a:ext cx="318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800" b="1" dirty="0">
                <a:solidFill>
                  <a:srgbClr val="FFFF00"/>
                </a:solidFill>
              </a:rPr>
              <a:t>alfredoveiganeto@gmail.com</a:t>
            </a:r>
          </a:p>
        </p:txBody>
      </p:sp>
      <p:sp>
        <p:nvSpPr>
          <p:cNvPr id="8" name="Subtítulo 7"/>
          <p:cNvSpPr>
            <a:spLocks noGrp="1"/>
          </p:cNvSpPr>
          <p:nvPr>
            <p:ph type="subTitle" idx="1"/>
          </p:nvPr>
        </p:nvSpPr>
        <p:spPr>
          <a:xfrm>
            <a:off x="107504" y="885478"/>
            <a:ext cx="8928992" cy="5567858"/>
          </a:xfrm>
        </p:spPr>
        <p:txBody>
          <a:bodyPr/>
          <a:lstStyle/>
          <a:p>
            <a:endParaRPr lang="pt-BR" dirty="0"/>
          </a:p>
          <a:p>
            <a:endParaRPr lang="pt-BR" dirty="0"/>
          </a:p>
          <a:p>
            <a:endParaRPr lang="pt-BR" dirty="0"/>
          </a:p>
          <a:p>
            <a:endParaRPr lang="pt-BR" dirty="0"/>
          </a:p>
          <a:p>
            <a:endParaRPr lang="pt-BR" dirty="0"/>
          </a:p>
          <a:p>
            <a:endParaRPr lang="pt-BR" sz="2000" dirty="0"/>
          </a:p>
          <a:p>
            <a:endParaRPr lang="pt-BR" sz="800" dirty="0"/>
          </a:p>
          <a:p>
            <a:endParaRPr lang="pt-BR" sz="800" dirty="0"/>
          </a:p>
          <a:p>
            <a:endParaRPr lang="pt-BR" sz="800" dirty="0"/>
          </a:p>
          <a:p>
            <a:pPr>
              <a:spcBef>
                <a:spcPts val="0"/>
              </a:spcBef>
            </a:pPr>
            <a:r>
              <a:rPr lang="pt-BR" b="1" dirty="0">
                <a:solidFill>
                  <a:srgbClr val="FFFF00"/>
                </a:solidFill>
              </a:rPr>
              <a:t>GPCC</a:t>
            </a:r>
            <a:r>
              <a:rPr lang="pt-BR" dirty="0"/>
              <a:t> – </a:t>
            </a:r>
            <a:r>
              <a:rPr lang="pt-BR" sz="2400" b="1" dirty="0"/>
              <a:t>Grupo de Pesquisa em Currículo e Contemporaneidade</a:t>
            </a:r>
          </a:p>
          <a:p>
            <a:pPr>
              <a:spcBef>
                <a:spcPts val="0"/>
              </a:spcBef>
            </a:pPr>
            <a:r>
              <a:rPr lang="pt-BR" sz="2400" dirty="0"/>
              <a:t>PPG-Educação/UFRGS</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07" y="2255749"/>
            <a:ext cx="8008144" cy="205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ixaDeTexto 9"/>
          <p:cNvSpPr txBox="1"/>
          <p:nvPr/>
        </p:nvSpPr>
        <p:spPr>
          <a:xfrm>
            <a:off x="827584" y="2420888"/>
            <a:ext cx="1075148" cy="1446550"/>
          </a:xfrm>
          <a:prstGeom prst="rect">
            <a:avLst/>
          </a:prstGeom>
          <a:noFill/>
        </p:spPr>
        <p:txBody>
          <a:bodyPr wrap="square" rtlCol="0">
            <a:spAutoFit/>
          </a:bodyPr>
          <a:lstStyle/>
          <a:p>
            <a:r>
              <a:rPr lang="pt-BR" sz="7200" b="1" dirty="0">
                <a:solidFill>
                  <a:schemeClr val="bg1"/>
                </a:solidFill>
                <a:latin typeface="Blackadder ITC" pitchFamily="82" charset="0"/>
              </a:rPr>
              <a:t> </a:t>
            </a:r>
            <a:r>
              <a:rPr lang="pt-BR" sz="8800" b="1" dirty="0">
                <a:solidFill>
                  <a:schemeClr val="bg1"/>
                </a:solidFill>
                <a:latin typeface="Blackadder ITC" pitchFamily="82" charset="0"/>
              </a:rPr>
              <a:t>f</a:t>
            </a:r>
          </a:p>
        </p:txBody>
      </p:sp>
      <p:sp>
        <p:nvSpPr>
          <p:cNvPr id="11" name="CaixaDeTexto 10"/>
          <p:cNvSpPr txBox="1"/>
          <p:nvPr/>
        </p:nvSpPr>
        <p:spPr>
          <a:xfrm>
            <a:off x="622090" y="2552968"/>
            <a:ext cx="1280642" cy="1461547"/>
          </a:xfrm>
          <a:prstGeom prst="rect">
            <a:avLst/>
          </a:prstGeom>
          <a:noFill/>
          <a:ln>
            <a:noFill/>
          </a:ln>
        </p:spPr>
        <p:txBody>
          <a:bodyPr wrap="square" rtlCol="0">
            <a:noAutofit/>
          </a:bodyPr>
          <a:lstStyle/>
          <a:p>
            <a:pPr algn="ctr">
              <a:spcAft>
                <a:spcPts val="0"/>
              </a:spcAft>
            </a:pPr>
            <a:r>
              <a:rPr lang="pt-BR" sz="950" i="1" dirty="0">
                <a:solidFill>
                  <a:schemeClr val="bg1"/>
                </a:solidFill>
                <a:latin typeface="Andalus"/>
                <a:ea typeface="Times New Roman"/>
              </a:rPr>
              <a:t>et a</a:t>
            </a:r>
            <a:r>
              <a:rPr lang="pt-BR" sz="950" i="1" dirty="0">
                <a:solidFill>
                  <a:schemeClr val="bg1"/>
                </a:solidFill>
                <a:effectLst/>
                <a:latin typeface="Andalus"/>
                <a:ea typeface="Times New Roman"/>
              </a:rPr>
              <a:t>lii et alii et alii et</a:t>
            </a:r>
            <a:r>
              <a:rPr lang="pt-BR" sz="950" i="1" dirty="0">
                <a:solidFill>
                  <a:schemeClr val="bg1"/>
                </a:solidFill>
                <a:latin typeface="Andalus"/>
                <a:ea typeface="Times New Roman"/>
              </a:rPr>
              <a:t> </a:t>
            </a:r>
            <a:r>
              <a:rPr lang="pt-BR" sz="950" i="1" dirty="0" err="1">
                <a:solidFill>
                  <a:schemeClr val="bg1"/>
                </a:solidFill>
                <a:latin typeface="Andalus"/>
                <a:ea typeface="Times New Roman"/>
              </a:rPr>
              <a:t>et</a:t>
            </a:r>
            <a:r>
              <a:rPr lang="pt-BR" sz="950" i="1" dirty="0">
                <a:solidFill>
                  <a:schemeClr val="bg1"/>
                </a:solidFill>
                <a:latin typeface="Andalus"/>
                <a:ea typeface="Times New Roman"/>
              </a:rPr>
              <a:t> alii et alii</a:t>
            </a:r>
            <a:r>
              <a:rPr lang="pt-BR" sz="950" i="1" dirty="0">
                <a:solidFill>
                  <a:schemeClr val="bg1"/>
                </a:solidFill>
                <a:effectLst/>
                <a:latin typeface="Andalus"/>
                <a:ea typeface="Times New Roman"/>
              </a:rPr>
              <a:t> alii et alii et alii et alii et alii et alii et alii   et alii et alii et alii </a:t>
            </a:r>
            <a:r>
              <a:rPr lang="pt-BR" sz="950" i="1" kern="1200" dirty="0">
                <a:solidFill>
                  <a:schemeClr val="bg1"/>
                </a:solidFill>
                <a:effectLst/>
                <a:latin typeface="Andalus"/>
                <a:ea typeface="Times New Roman"/>
              </a:rPr>
              <a:t>et alii et alii   et alii et alii et alii et alii et alii et alii et alii et alii et alii et alii </a:t>
            </a:r>
            <a:r>
              <a:rPr lang="pt-BR" sz="950" i="1" dirty="0">
                <a:solidFill>
                  <a:schemeClr val="bg1"/>
                </a:solidFill>
                <a:latin typeface="Andalus"/>
                <a:ea typeface="Times New Roman"/>
              </a:rPr>
              <a:t>et alii et alii et alii et alii et alii et alii et alii</a:t>
            </a:r>
            <a:endParaRPr lang="pt-BR" sz="950" i="1" dirty="0">
              <a:solidFill>
                <a:schemeClr val="bg1"/>
              </a:solidFill>
              <a:effectLst/>
              <a:latin typeface="Times New Roman"/>
              <a:ea typeface="Times New Roman"/>
            </a:endParaRPr>
          </a:p>
        </p:txBody>
      </p:sp>
      <p:sp>
        <p:nvSpPr>
          <p:cNvPr id="12" name="Retângulo 11"/>
          <p:cNvSpPr/>
          <p:nvPr/>
        </p:nvSpPr>
        <p:spPr>
          <a:xfrm>
            <a:off x="678596" y="2552968"/>
            <a:ext cx="1152128" cy="1461547"/>
          </a:xfrm>
          <a:prstGeom prst="rect">
            <a:avLst/>
          </a:prstGeom>
          <a:no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p:cNvSpPr txBox="1"/>
          <p:nvPr/>
        </p:nvSpPr>
        <p:spPr>
          <a:xfrm>
            <a:off x="5940152" y="2566405"/>
            <a:ext cx="2520280" cy="1477328"/>
          </a:xfrm>
          <a:prstGeom prst="rect">
            <a:avLst/>
          </a:prstGeom>
          <a:noFill/>
        </p:spPr>
        <p:txBody>
          <a:bodyPr wrap="square" rtlCol="0">
            <a:spAutoFit/>
          </a:bodyPr>
          <a:lstStyle/>
          <a:p>
            <a:pPr algn="ctr"/>
            <a:r>
              <a:rPr lang="pt-BR" sz="2000" b="1" dirty="0">
                <a:solidFill>
                  <a:srgbClr val="FFFF00"/>
                </a:solidFill>
              </a:rPr>
              <a:t>PORTAL DE ACESSO A</a:t>
            </a:r>
          </a:p>
          <a:p>
            <a:pPr algn="ctr"/>
            <a:endParaRPr lang="pt-BR" sz="600" b="1" dirty="0">
              <a:solidFill>
                <a:srgbClr val="FFFF00"/>
              </a:solidFill>
            </a:endParaRPr>
          </a:p>
          <a:p>
            <a:pPr algn="ctr"/>
            <a:r>
              <a:rPr lang="pt-BR" sz="1600" b="1" dirty="0">
                <a:solidFill>
                  <a:srgbClr val="FFFF00"/>
                </a:solidFill>
              </a:rPr>
              <a:t>eventos – cursos – textos</a:t>
            </a:r>
          </a:p>
          <a:p>
            <a:pPr algn="ctr"/>
            <a:r>
              <a:rPr lang="pt-BR" sz="1600" b="1" dirty="0">
                <a:solidFill>
                  <a:srgbClr val="FFFF00"/>
                </a:solidFill>
              </a:rPr>
              <a:t>lançamentos – sites – fotos</a:t>
            </a:r>
          </a:p>
          <a:p>
            <a:pPr algn="ctr"/>
            <a:r>
              <a:rPr lang="pt-BR" sz="1600" b="1" dirty="0">
                <a:solidFill>
                  <a:srgbClr val="FFFF00"/>
                </a:solidFill>
              </a:rPr>
              <a:t>filmes – livros – vídeos</a:t>
            </a:r>
          </a:p>
          <a:p>
            <a:pPr algn="ctr"/>
            <a:r>
              <a:rPr lang="pt-BR" sz="1600" b="1" dirty="0">
                <a:solidFill>
                  <a:srgbClr val="FFFF00"/>
                </a:solidFill>
              </a:rPr>
              <a:t>teses – dissertações</a:t>
            </a:r>
          </a:p>
        </p:txBody>
      </p:sp>
      <p:sp>
        <p:nvSpPr>
          <p:cNvPr id="15" name="Título 1"/>
          <p:cNvSpPr>
            <a:spLocks noGrp="1"/>
          </p:cNvSpPr>
          <p:nvPr>
            <p:ph type="ctrTitle"/>
          </p:nvPr>
        </p:nvSpPr>
        <p:spPr>
          <a:xfrm>
            <a:off x="685800" y="116632"/>
            <a:ext cx="7772400" cy="578495"/>
          </a:xfrm>
        </p:spPr>
        <p:txBody>
          <a:bodyPr/>
          <a:lstStyle/>
          <a:p>
            <a:r>
              <a:rPr lang="pt-BR" sz="2400" b="1" dirty="0"/>
              <a:t>Na Serra com Foucault</a:t>
            </a:r>
          </a:p>
        </p:txBody>
      </p:sp>
      <p:cxnSp>
        <p:nvCxnSpPr>
          <p:cNvPr id="16" name="Conector reto 15"/>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4415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16632"/>
            <a:ext cx="7772400" cy="578495"/>
          </a:xfrm>
        </p:spPr>
        <p:txBody>
          <a:bodyPr/>
          <a:lstStyle/>
          <a:p>
            <a:r>
              <a:rPr lang="pt-BR" sz="2400" b="1" dirty="0"/>
              <a:t>Na Serra com Foucault</a:t>
            </a:r>
          </a:p>
        </p:txBody>
      </p:sp>
      <p:sp>
        <p:nvSpPr>
          <p:cNvPr id="3" name="Subtítulo 2"/>
          <p:cNvSpPr>
            <a:spLocks noGrp="1"/>
          </p:cNvSpPr>
          <p:nvPr>
            <p:ph type="subTitle" idx="1"/>
          </p:nvPr>
        </p:nvSpPr>
        <p:spPr>
          <a:xfrm>
            <a:off x="251520" y="764704"/>
            <a:ext cx="8640960" cy="5472608"/>
          </a:xfrm>
        </p:spPr>
        <p:txBody>
          <a:bodyPr/>
          <a:lstStyle/>
          <a:p>
            <a:endParaRPr lang="pt-BR" dirty="0"/>
          </a:p>
        </p:txBody>
      </p:sp>
      <p:cxnSp>
        <p:nvCxnSpPr>
          <p:cNvPr id="5" name="Conector reto 4"/>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0537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16632"/>
            <a:ext cx="7772400" cy="578495"/>
          </a:xfrm>
        </p:spPr>
        <p:txBody>
          <a:bodyPr/>
          <a:lstStyle/>
          <a:p>
            <a:r>
              <a:rPr lang="pt-BR" sz="2400" b="1" dirty="0"/>
              <a:t>Na Serra com Foucault</a:t>
            </a:r>
          </a:p>
        </p:txBody>
      </p:sp>
      <p:sp>
        <p:nvSpPr>
          <p:cNvPr id="3" name="Subtítulo 2"/>
          <p:cNvSpPr>
            <a:spLocks noGrp="1"/>
          </p:cNvSpPr>
          <p:nvPr>
            <p:ph type="subTitle" idx="1"/>
          </p:nvPr>
        </p:nvSpPr>
        <p:spPr>
          <a:xfrm>
            <a:off x="251520" y="764704"/>
            <a:ext cx="8640960" cy="5472608"/>
          </a:xfrm>
        </p:spPr>
        <p:txBody>
          <a:bodyPr/>
          <a:lstStyle/>
          <a:p>
            <a:endParaRPr lang="pt-BR" dirty="0"/>
          </a:p>
        </p:txBody>
      </p:sp>
      <p:cxnSp>
        <p:nvCxnSpPr>
          <p:cNvPr id="5" name="Conector reto 4"/>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1547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16632"/>
            <a:ext cx="7772400" cy="578495"/>
          </a:xfrm>
        </p:spPr>
        <p:txBody>
          <a:bodyPr/>
          <a:lstStyle/>
          <a:p>
            <a:r>
              <a:rPr lang="pt-BR" sz="2400" b="1" dirty="0"/>
              <a:t>Na Serra com Foucault</a:t>
            </a:r>
          </a:p>
        </p:txBody>
      </p:sp>
      <p:sp>
        <p:nvSpPr>
          <p:cNvPr id="3" name="Subtítulo 2"/>
          <p:cNvSpPr>
            <a:spLocks noGrp="1"/>
          </p:cNvSpPr>
          <p:nvPr>
            <p:ph type="subTitle" idx="1"/>
          </p:nvPr>
        </p:nvSpPr>
        <p:spPr>
          <a:xfrm>
            <a:off x="251520" y="764704"/>
            <a:ext cx="8640960" cy="5472608"/>
          </a:xfrm>
        </p:spPr>
        <p:txBody>
          <a:bodyPr/>
          <a:lstStyle/>
          <a:p>
            <a:endParaRPr lang="pt-BR" b="1" dirty="0"/>
          </a:p>
          <a:p>
            <a:endParaRPr lang="pt-BR" b="1" dirty="0"/>
          </a:p>
          <a:p>
            <a:endParaRPr lang="pt-BR" b="1" dirty="0"/>
          </a:p>
          <a:p>
            <a:r>
              <a:rPr lang="pt-BR" b="1" dirty="0"/>
              <a:t>DISCURSO, ENUNCIADO, ENUNCIAÇÃO</a:t>
            </a:r>
          </a:p>
          <a:p>
            <a:endParaRPr lang="pt-BR" dirty="0"/>
          </a:p>
        </p:txBody>
      </p:sp>
      <p:cxnSp>
        <p:nvCxnSpPr>
          <p:cNvPr id="5" name="Conector reto 4"/>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2040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764704"/>
            <a:ext cx="8640960" cy="5472608"/>
          </a:xfrm>
        </p:spPr>
        <p:txBody>
          <a:bodyPr/>
          <a:lstStyle/>
          <a:p>
            <a:endParaRPr lang="pt-BR" dirty="0"/>
          </a:p>
          <a:p>
            <a:endParaRPr lang="pt-BR" b="1" dirty="0"/>
          </a:p>
          <a:p>
            <a:endParaRPr lang="pt-BR" b="1" dirty="0"/>
          </a:p>
          <a:p>
            <a:r>
              <a:rPr lang="pt-BR" b="1" dirty="0"/>
              <a:t>D O M I N A Ç Ã O </a:t>
            </a:r>
          </a:p>
        </p:txBody>
      </p:sp>
      <p:sp>
        <p:nvSpPr>
          <p:cNvPr id="4" name="Título 1">
            <a:extLst>
              <a:ext uri="{FF2B5EF4-FFF2-40B4-BE49-F238E27FC236}">
                <a16:creationId xmlns:a16="http://schemas.microsoft.com/office/drawing/2014/main" id="{38E94FC2-EA2D-4847-84EA-7ED11D3326CD}"/>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5" name="Conector reto 4">
            <a:extLst>
              <a:ext uri="{FF2B5EF4-FFF2-40B4-BE49-F238E27FC236}">
                <a16:creationId xmlns:a16="http://schemas.microsoft.com/office/drawing/2014/main" id="{BC2F4847-DEA2-4D06-A2A3-E6EABC8EE58B}"/>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7958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1375832"/>
            <a:ext cx="8640960" cy="4464493"/>
          </a:xfrm>
        </p:spPr>
        <p:txBody>
          <a:bodyPr/>
          <a:lstStyle/>
          <a:p>
            <a:endParaRPr lang="pt-BR" dirty="0"/>
          </a:p>
          <a:p>
            <a:endParaRPr lang="pt-BR" dirty="0"/>
          </a:p>
          <a:p>
            <a:r>
              <a:rPr lang="pt-BR" b="1" dirty="0"/>
              <a:t>P O D E R</a:t>
            </a:r>
          </a:p>
        </p:txBody>
      </p:sp>
      <p:sp>
        <p:nvSpPr>
          <p:cNvPr id="6" name="Rectangle 4"/>
          <p:cNvSpPr txBox="1">
            <a:spLocks noChangeArrowheads="1"/>
          </p:cNvSpPr>
          <p:nvPr/>
        </p:nvSpPr>
        <p:spPr bwMode="auto">
          <a:xfrm>
            <a:off x="5652120" y="6156012"/>
            <a:ext cx="318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800" b="1" dirty="0">
                <a:solidFill>
                  <a:srgbClr val="FFFF00"/>
                </a:solidFill>
              </a:rPr>
              <a:t>alfredoveiganeto@gmail.com</a:t>
            </a:r>
          </a:p>
        </p:txBody>
      </p:sp>
      <p:sp>
        <p:nvSpPr>
          <p:cNvPr id="8" name="Título 1">
            <a:extLst>
              <a:ext uri="{FF2B5EF4-FFF2-40B4-BE49-F238E27FC236}">
                <a16:creationId xmlns:a16="http://schemas.microsoft.com/office/drawing/2014/main" id="{F26BC86D-64DA-44E9-90D3-10694A09D77A}"/>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9" name="Conector reto 8">
            <a:extLst>
              <a:ext uri="{FF2B5EF4-FFF2-40B4-BE49-F238E27FC236}">
                <a16:creationId xmlns:a16="http://schemas.microsoft.com/office/drawing/2014/main" id="{9D453E39-EB6D-4C71-B8CD-1973A7DA3B60}"/>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305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476673"/>
            <a:ext cx="8640960" cy="5976514"/>
          </a:xfrm>
        </p:spPr>
        <p:txBody>
          <a:bodyPr>
            <a:normAutofit fontScale="85000" lnSpcReduction="10000"/>
          </a:bodyPr>
          <a:lstStyle/>
          <a:p>
            <a:endParaRPr lang="pt-BR" sz="1000" b="1" dirty="0">
              <a:solidFill>
                <a:schemeClr val="tx1"/>
              </a:solidFill>
              <a:latin typeface="+mj-lt"/>
            </a:endParaRPr>
          </a:p>
          <a:p>
            <a:pPr>
              <a:defRPr/>
            </a:pPr>
            <a:r>
              <a:rPr lang="pt-BR" sz="2800" b="1" dirty="0">
                <a:solidFill>
                  <a:schemeClr val="tx1"/>
                </a:solidFill>
              </a:rPr>
              <a:t>A Doutrina dos 2 mundos</a:t>
            </a:r>
          </a:p>
          <a:p>
            <a:pPr algn="l">
              <a:defRPr/>
            </a:pPr>
            <a:endParaRPr lang="pt-BR" sz="1050" dirty="0">
              <a:solidFill>
                <a:schemeClr val="tx1"/>
              </a:solidFill>
            </a:endParaRPr>
          </a:p>
          <a:p>
            <a:pPr algn="l">
              <a:defRPr/>
            </a:pPr>
            <a:r>
              <a:rPr lang="pt-BR" sz="2800" dirty="0">
                <a:solidFill>
                  <a:schemeClr val="tx1"/>
                </a:solidFill>
              </a:rPr>
              <a:t>					ideias		 razão intuitiva</a:t>
            </a:r>
          </a:p>
          <a:p>
            <a:pPr algn="l">
              <a:defRPr/>
            </a:pPr>
            <a:r>
              <a:rPr lang="pt-BR" sz="2800" dirty="0">
                <a:solidFill>
                  <a:schemeClr val="tx1"/>
                </a:solidFill>
              </a:rPr>
              <a:t>						          </a:t>
            </a:r>
            <a:r>
              <a:rPr lang="pt-BR" sz="1800" dirty="0">
                <a:solidFill>
                  <a:schemeClr val="tx1"/>
                </a:solidFill>
              </a:rPr>
              <a:t>verdadeiro conhecimento</a:t>
            </a:r>
          </a:p>
          <a:p>
            <a:pPr algn="l">
              <a:defRPr/>
            </a:pPr>
            <a:r>
              <a:rPr lang="pt-BR" sz="2800" b="1" dirty="0">
                <a:solidFill>
                  <a:schemeClr val="tx1"/>
                </a:solidFill>
                <a:effectLst>
                  <a:outerShdw blurRad="38100" dist="38100" dir="2700000" algn="tl">
                    <a:srgbClr val="000000">
                      <a:alpha val="43137"/>
                    </a:srgbClr>
                  </a:outerShdw>
                </a:effectLst>
              </a:rPr>
              <a:t>Mundo</a:t>
            </a:r>
            <a:r>
              <a:rPr lang="pt-BR" sz="2800" dirty="0">
                <a:solidFill>
                  <a:schemeClr val="tx1"/>
                </a:solidFill>
              </a:rPr>
              <a:t>	essências </a:t>
            </a:r>
            <a:r>
              <a:rPr lang="pt-BR" sz="1800" dirty="0">
                <a:solidFill>
                  <a:schemeClr val="tx1"/>
                </a:solidFill>
              </a:rPr>
              <a:t>(</a:t>
            </a:r>
            <a:r>
              <a:rPr lang="pt-BR" sz="1800" i="1" dirty="0" err="1">
                <a:solidFill>
                  <a:schemeClr val="tx1"/>
                </a:solidFill>
              </a:rPr>
              <a:t>essĕre</a:t>
            </a:r>
            <a:r>
              <a:rPr lang="pt-BR" sz="1800" dirty="0">
                <a:solidFill>
                  <a:schemeClr val="tx1"/>
                </a:solidFill>
              </a:rPr>
              <a:t> – ser)</a:t>
            </a:r>
          </a:p>
          <a:p>
            <a:pPr algn="l">
              <a:defRPr/>
            </a:pPr>
            <a:r>
              <a:rPr lang="pt-BR" sz="2800" b="1" dirty="0">
                <a:solidFill>
                  <a:schemeClr val="tx1"/>
                </a:solidFill>
                <a:effectLst>
                  <a:outerShdw blurRad="38100" dist="38100" dir="2700000" algn="tl">
                    <a:srgbClr val="000000">
                      <a:alpha val="43137"/>
                    </a:srgbClr>
                  </a:outerShdw>
                </a:effectLst>
              </a:rPr>
              <a:t>Inteligível</a:t>
            </a:r>
            <a:r>
              <a:rPr lang="pt-BR" sz="2800" dirty="0">
                <a:solidFill>
                  <a:schemeClr val="tx1"/>
                </a:solidFill>
              </a:rPr>
              <a:t>				matemática	 razão discursiva</a:t>
            </a:r>
          </a:p>
          <a:p>
            <a:pPr algn="l">
              <a:defRPr/>
            </a:pPr>
            <a:r>
              <a:rPr lang="pt-BR" sz="1800" dirty="0">
                <a:solidFill>
                  <a:schemeClr val="tx1"/>
                </a:solidFill>
              </a:rPr>
              <a:t>(apodítico, arché)				    (</a:t>
            </a:r>
            <a:r>
              <a:rPr lang="pt-BR" sz="1800" dirty="0" err="1">
                <a:solidFill>
                  <a:schemeClr val="tx1"/>
                </a:solidFill>
              </a:rPr>
              <a:t>dianoia</a:t>
            </a:r>
            <a:r>
              <a:rPr lang="pt-BR" sz="1800" dirty="0">
                <a:solidFill>
                  <a:schemeClr val="tx1"/>
                </a:solidFill>
              </a:rPr>
              <a:t>)</a:t>
            </a:r>
          </a:p>
          <a:p>
            <a:pPr algn="l">
              <a:defRPr/>
            </a:pPr>
            <a:r>
              <a:rPr lang="pt-BR" sz="1800" b="1" dirty="0">
                <a:solidFill>
                  <a:schemeClr val="tx1"/>
                </a:solidFill>
              </a:rPr>
              <a:t>epistêmico	</a:t>
            </a:r>
            <a:r>
              <a:rPr lang="pt-BR" sz="2800" dirty="0">
                <a:solidFill>
                  <a:schemeClr val="tx1"/>
                </a:solidFill>
              </a:rPr>
              <a:t>		</a:t>
            </a:r>
            <a:endParaRPr lang="pt-BR" sz="2800" b="1" dirty="0">
              <a:solidFill>
                <a:srgbClr val="FF0000"/>
              </a:solidFill>
            </a:endParaRPr>
          </a:p>
          <a:p>
            <a:pPr>
              <a:defRPr/>
            </a:pPr>
            <a:r>
              <a:rPr lang="pt-BR" sz="2800" b="1" dirty="0">
                <a:solidFill>
                  <a:srgbClr val="FF0000"/>
                </a:solidFill>
              </a:rPr>
              <a:t> a linha . . .</a:t>
            </a:r>
            <a:endParaRPr lang="pt-BR" sz="2800" b="1" dirty="0">
              <a:solidFill>
                <a:schemeClr val="tx1"/>
              </a:solidFill>
            </a:endParaRPr>
          </a:p>
          <a:p>
            <a:pPr algn="l">
              <a:defRPr/>
            </a:pPr>
            <a:r>
              <a:rPr lang="pt-BR" sz="2800" b="1" dirty="0">
                <a:solidFill>
                  <a:schemeClr val="tx1"/>
                </a:solidFill>
              </a:rPr>
              <a:t>					</a:t>
            </a:r>
            <a:r>
              <a:rPr lang="pt-BR" sz="2800" dirty="0">
                <a:solidFill>
                  <a:schemeClr val="tx1"/>
                </a:solidFill>
              </a:rPr>
              <a:t>realidades	   crenças </a:t>
            </a:r>
            <a:r>
              <a:rPr lang="pt-BR" sz="1800" dirty="0">
                <a:solidFill>
                  <a:schemeClr val="tx1"/>
                </a:solidFill>
              </a:rPr>
              <a:t>(</a:t>
            </a:r>
            <a:r>
              <a:rPr lang="pt-BR" sz="1800" i="1" dirty="0" err="1">
                <a:solidFill>
                  <a:schemeClr val="tx1"/>
                </a:solidFill>
              </a:rPr>
              <a:t>pistis</a:t>
            </a:r>
            <a:r>
              <a:rPr lang="pt-BR" sz="1800" dirty="0">
                <a:solidFill>
                  <a:schemeClr val="tx1"/>
                </a:solidFill>
              </a:rPr>
              <a:t>)</a:t>
            </a:r>
          </a:p>
          <a:p>
            <a:pPr algn="l">
              <a:defRPr/>
            </a:pPr>
            <a:r>
              <a:rPr lang="pt-BR" sz="2800" b="1" dirty="0">
                <a:solidFill>
                  <a:schemeClr val="tx1"/>
                </a:solidFill>
                <a:effectLst>
                  <a:outerShdw blurRad="38100" dist="38100" dir="2700000" algn="tl">
                    <a:srgbClr val="000000">
                      <a:alpha val="43137"/>
                    </a:srgbClr>
                  </a:outerShdw>
                </a:effectLst>
              </a:rPr>
              <a:t>Mundo</a:t>
            </a:r>
            <a:r>
              <a:rPr lang="pt-BR" sz="2800" b="1" dirty="0">
                <a:solidFill>
                  <a:schemeClr val="tx1"/>
                </a:solidFill>
              </a:rPr>
              <a:t>	</a:t>
            </a:r>
            <a:r>
              <a:rPr lang="pt-BR" sz="2800" dirty="0">
                <a:solidFill>
                  <a:schemeClr val="tx1"/>
                </a:solidFill>
              </a:rPr>
              <a:t>aparências				</a:t>
            </a:r>
          </a:p>
          <a:p>
            <a:pPr algn="l">
              <a:defRPr/>
            </a:pPr>
            <a:r>
              <a:rPr lang="pt-BR" sz="2800" b="1" dirty="0">
                <a:solidFill>
                  <a:schemeClr val="tx1"/>
                </a:solidFill>
                <a:effectLst>
                  <a:outerShdw blurRad="38100" dist="38100" dir="2700000" algn="tl">
                    <a:srgbClr val="000000">
                      <a:alpha val="43137"/>
                    </a:srgbClr>
                  </a:outerShdw>
                </a:effectLst>
              </a:rPr>
              <a:t>Sensível</a:t>
            </a:r>
            <a:r>
              <a:rPr lang="pt-BR" sz="2800" b="1" dirty="0">
                <a:solidFill>
                  <a:schemeClr val="tx1"/>
                </a:solidFill>
              </a:rPr>
              <a:t>	</a:t>
            </a:r>
            <a:r>
              <a:rPr lang="pt-BR" sz="1800" dirty="0">
                <a:solidFill>
                  <a:schemeClr val="tx1"/>
                </a:solidFill>
              </a:rPr>
              <a:t>(</a:t>
            </a:r>
            <a:r>
              <a:rPr lang="pt-BR" sz="1800" i="1" dirty="0">
                <a:solidFill>
                  <a:schemeClr val="tx1"/>
                </a:solidFill>
              </a:rPr>
              <a:t>para</a:t>
            </a:r>
            <a:r>
              <a:rPr lang="pt-BR" sz="1800" dirty="0">
                <a:solidFill>
                  <a:schemeClr val="tx1"/>
                </a:solidFill>
              </a:rPr>
              <a:t> +</a:t>
            </a:r>
            <a:r>
              <a:rPr lang="pt-BR" sz="1800" i="1" dirty="0">
                <a:solidFill>
                  <a:schemeClr val="tx1"/>
                </a:solidFill>
              </a:rPr>
              <a:t> </a:t>
            </a:r>
            <a:r>
              <a:rPr lang="pt-BR" sz="1800" i="1" dirty="0" err="1">
                <a:solidFill>
                  <a:schemeClr val="tx1"/>
                </a:solidFill>
              </a:rPr>
              <a:t>essĕre</a:t>
            </a:r>
            <a:r>
              <a:rPr lang="pt-BR" sz="1800" i="1" dirty="0">
                <a:solidFill>
                  <a:schemeClr val="tx1"/>
                </a:solidFill>
              </a:rPr>
              <a:t> = </a:t>
            </a:r>
            <a:r>
              <a:rPr lang="pt-BR" sz="1800" dirty="0">
                <a:solidFill>
                  <a:schemeClr val="tx1"/>
                </a:solidFill>
              </a:rPr>
              <a:t>parece) 	</a:t>
            </a:r>
            <a:r>
              <a:rPr lang="pt-BR" sz="2800" b="1" dirty="0">
                <a:solidFill>
                  <a:schemeClr val="tx1"/>
                </a:solidFill>
              </a:rPr>
              <a:t>		</a:t>
            </a:r>
          </a:p>
          <a:p>
            <a:pPr algn="l">
              <a:defRPr/>
            </a:pPr>
            <a:r>
              <a:rPr lang="pt-BR" sz="1800" dirty="0">
                <a:solidFill>
                  <a:schemeClr val="tx1"/>
                </a:solidFill>
              </a:rPr>
              <a:t>(hipotético, prisão)</a:t>
            </a:r>
            <a:r>
              <a:rPr lang="pt-BR" sz="2800" dirty="0">
                <a:solidFill>
                  <a:schemeClr val="tx1"/>
                </a:solidFill>
              </a:rPr>
              <a:t>	</a:t>
            </a:r>
            <a:r>
              <a:rPr lang="pt-BR" sz="2800" b="1" dirty="0">
                <a:solidFill>
                  <a:schemeClr val="tx1"/>
                </a:solidFill>
              </a:rPr>
              <a:t>			</a:t>
            </a:r>
            <a:r>
              <a:rPr lang="pt-BR" sz="2800" dirty="0">
                <a:solidFill>
                  <a:schemeClr val="tx1"/>
                </a:solidFill>
              </a:rPr>
              <a:t>cópias	 </a:t>
            </a:r>
            <a:r>
              <a:rPr lang="pt-BR" sz="1800" dirty="0">
                <a:solidFill>
                  <a:schemeClr val="tx1"/>
                </a:solidFill>
              </a:rPr>
              <a:t>boas (ícone) </a:t>
            </a:r>
            <a:r>
              <a:rPr lang="pt-BR" sz="2800" dirty="0">
                <a:solidFill>
                  <a:schemeClr val="tx1"/>
                </a:solidFill>
              </a:rPr>
              <a:t>ilusões </a:t>
            </a:r>
            <a:r>
              <a:rPr lang="pt-BR" sz="1800" dirty="0">
                <a:solidFill>
                  <a:schemeClr val="tx1"/>
                </a:solidFill>
              </a:rPr>
              <a:t>(</a:t>
            </a:r>
            <a:r>
              <a:rPr lang="pt-BR" sz="1800" i="1" dirty="0" err="1">
                <a:solidFill>
                  <a:schemeClr val="tx1"/>
                </a:solidFill>
              </a:rPr>
              <a:t>eikrasia</a:t>
            </a:r>
            <a:r>
              <a:rPr lang="pt-BR" sz="1800" dirty="0">
                <a:solidFill>
                  <a:schemeClr val="tx1"/>
                </a:solidFill>
              </a:rPr>
              <a:t>)</a:t>
            </a:r>
            <a:r>
              <a:rPr lang="pt-BR" sz="2800" dirty="0">
                <a:solidFill>
                  <a:schemeClr val="tx1"/>
                </a:solidFill>
              </a:rPr>
              <a:t>	</a:t>
            </a:r>
          </a:p>
          <a:p>
            <a:pPr algn="l">
              <a:defRPr/>
            </a:pPr>
            <a:r>
              <a:rPr lang="pt-BR" sz="1800" b="1" dirty="0" err="1">
                <a:solidFill>
                  <a:schemeClr val="tx1"/>
                </a:solidFill>
              </a:rPr>
              <a:t>doxológico</a:t>
            </a:r>
            <a:r>
              <a:rPr lang="pt-BR" sz="2800" dirty="0">
                <a:solidFill>
                  <a:schemeClr val="tx1"/>
                </a:solidFill>
              </a:rPr>
              <a:t>						 </a:t>
            </a:r>
            <a:r>
              <a:rPr lang="pt-BR" sz="1800" dirty="0">
                <a:solidFill>
                  <a:schemeClr val="tx1"/>
                </a:solidFill>
              </a:rPr>
              <a:t>más (simulacro)</a:t>
            </a:r>
          </a:p>
          <a:p>
            <a:endParaRPr lang="pt-BR" sz="2800" b="1" dirty="0">
              <a:solidFill>
                <a:schemeClr val="tx1"/>
              </a:solidFill>
              <a:latin typeface="+mj-lt"/>
            </a:endParaRPr>
          </a:p>
        </p:txBody>
      </p:sp>
      <p:sp>
        <p:nvSpPr>
          <p:cNvPr id="7" name="Seta para a direita 6"/>
          <p:cNvSpPr/>
          <p:nvPr/>
        </p:nvSpPr>
        <p:spPr>
          <a:xfrm rot="5400000">
            <a:off x="-689768" y="5399881"/>
            <a:ext cx="1779588" cy="142875"/>
          </a:xfrm>
          <a:prstGeom prst="rightArrow">
            <a:avLst>
              <a:gd name="adj1" fmla="val 30159"/>
              <a:gd name="adj2" fmla="val 2451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8" name="CaixaDeTexto 21"/>
          <p:cNvSpPr txBox="1">
            <a:spLocks noChangeArrowheads="1"/>
          </p:cNvSpPr>
          <p:nvPr/>
        </p:nvSpPr>
        <p:spPr bwMode="auto">
          <a:xfrm rot="16200000">
            <a:off x="-1780382" y="3517107"/>
            <a:ext cx="3960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pt-BR" altLang="pt-BR" sz="2000" dirty="0">
                <a:solidFill>
                  <a:srgbClr val="002060"/>
                </a:solidFill>
              </a:rPr>
              <a:t>                   </a:t>
            </a:r>
            <a:r>
              <a:rPr lang="pt-BR" altLang="pt-BR" sz="2000" dirty="0">
                <a:solidFill>
                  <a:schemeClr val="accent1"/>
                </a:solidFill>
              </a:rPr>
              <a:t>revelação - representação</a:t>
            </a:r>
          </a:p>
        </p:txBody>
      </p:sp>
      <p:cxnSp>
        <p:nvCxnSpPr>
          <p:cNvPr id="9" name="Conector reto 8"/>
          <p:cNvCxnSpPr/>
          <p:nvPr/>
        </p:nvCxnSpPr>
        <p:spPr>
          <a:xfrm>
            <a:off x="1979613" y="1557338"/>
            <a:ext cx="0" cy="21590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a:xfrm>
            <a:off x="1979613" y="4292600"/>
            <a:ext cx="0" cy="17287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a:xfrm>
            <a:off x="4778580" y="1558132"/>
            <a:ext cx="0" cy="215900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Conector reto 11"/>
          <p:cNvCxnSpPr/>
          <p:nvPr/>
        </p:nvCxnSpPr>
        <p:spPr>
          <a:xfrm>
            <a:off x="4778580" y="4293394"/>
            <a:ext cx="0" cy="17287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CaixaDeTexto 26"/>
          <p:cNvSpPr txBox="1">
            <a:spLocks noChangeArrowheads="1"/>
          </p:cNvSpPr>
          <p:nvPr/>
        </p:nvSpPr>
        <p:spPr bwMode="auto">
          <a:xfrm rot="16200000">
            <a:off x="6912768" y="3358357"/>
            <a:ext cx="3960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pt-BR" altLang="pt-BR" sz="2000">
                <a:solidFill>
                  <a:schemeClr val="accent1"/>
                </a:solidFill>
              </a:rPr>
              <a:t>dialética</a:t>
            </a:r>
          </a:p>
        </p:txBody>
      </p:sp>
      <p:sp>
        <p:nvSpPr>
          <p:cNvPr id="14" name="Seta para a direita 13"/>
          <p:cNvSpPr/>
          <p:nvPr/>
        </p:nvSpPr>
        <p:spPr>
          <a:xfrm rot="16200000">
            <a:off x="8077994" y="3356769"/>
            <a:ext cx="1781175" cy="144463"/>
          </a:xfrm>
          <a:prstGeom prst="rightArrow">
            <a:avLst>
              <a:gd name="adj1" fmla="val 30159"/>
              <a:gd name="adj2" fmla="val 2451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cxnSp>
        <p:nvCxnSpPr>
          <p:cNvPr id="15" name="Conector reto 14"/>
          <p:cNvCxnSpPr/>
          <p:nvPr/>
        </p:nvCxnSpPr>
        <p:spPr>
          <a:xfrm>
            <a:off x="400050" y="3863182"/>
            <a:ext cx="8420075"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ítulo 1">
            <a:extLst>
              <a:ext uri="{FF2B5EF4-FFF2-40B4-BE49-F238E27FC236}">
                <a16:creationId xmlns:a16="http://schemas.microsoft.com/office/drawing/2014/main" id="{F111AB68-C940-4908-8FEF-8B904A70616C}"/>
              </a:ext>
            </a:extLst>
          </p:cNvPr>
          <p:cNvSpPr>
            <a:spLocks noGrp="1"/>
          </p:cNvSpPr>
          <p:nvPr>
            <p:ph type="ctrTitle"/>
          </p:nvPr>
        </p:nvSpPr>
        <p:spPr>
          <a:xfrm>
            <a:off x="685800" y="116632"/>
            <a:ext cx="7772400" cy="578495"/>
          </a:xfrm>
        </p:spPr>
        <p:txBody>
          <a:bodyPr/>
          <a:lstStyle/>
          <a:p>
            <a:r>
              <a:rPr lang="pt-BR" sz="2400" dirty="0"/>
              <a:t>Na Serra com Foucault</a:t>
            </a:r>
          </a:p>
        </p:txBody>
      </p:sp>
      <p:cxnSp>
        <p:nvCxnSpPr>
          <p:cNvPr id="17" name="Conector reto 16">
            <a:extLst>
              <a:ext uri="{FF2B5EF4-FFF2-40B4-BE49-F238E27FC236}">
                <a16:creationId xmlns:a16="http://schemas.microsoft.com/office/drawing/2014/main" id="{F88482FC-0C9D-454B-8575-EED78EF9684D}"/>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9917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1375832"/>
            <a:ext cx="8640960" cy="4464493"/>
          </a:xfrm>
        </p:spPr>
        <p:txBody>
          <a:bodyPr/>
          <a:lstStyle/>
          <a:p>
            <a:endParaRPr lang="pt-BR" dirty="0"/>
          </a:p>
          <a:p>
            <a:endParaRPr lang="pt-BR" dirty="0"/>
          </a:p>
          <a:p>
            <a:r>
              <a:rPr lang="pt-BR" b="1" dirty="0"/>
              <a:t>R E S I S T Ê N C I A</a:t>
            </a:r>
          </a:p>
        </p:txBody>
      </p:sp>
      <p:sp>
        <p:nvSpPr>
          <p:cNvPr id="6" name="Rectangle 4"/>
          <p:cNvSpPr txBox="1">
            <a:spLocks noChangeArrowheads="1"/>
          </p:cNvSpPr>
          <p:nvPr/>
        </p:nvSpPr>
        <p:spPr bwMode="auto">
          <a:xfrm>
            <a:off x="5652120" y="6156012"/>
            <a:ext cx="318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800" b="1" dirty="0">
                <a:solidFill>
                  <a:srgbClr val="FFFF00"/>
                </a:solidFill>
              </a:rPr>
              <a:t>alfredoveiganeto@gmail.com</a:t>
            </a:r>
          </a:p>
        </p:txBody>
      </p:sp>
      <p:sp>
        <p:nvSpPr>
          <p:cNvPr id="8" name="Título 1">
            <a:extLst>
              <a:ext uri="{FF2B5EF4-FFF2-40B4-BE49-F238E27FC236}">
                <a16:creationId xmlns:a16="http://schemas.microsoft.com/office/drawing/2014/main" id="{F26BC86D-64DA-44E9-90D3-10694A09D77A}"/>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9" name="Conector reto 8">
            <a:extLst>
              <a:ext uri="{FF2B5EF4-FFF2-40B4-BE49-F238E27FC236}">
                <a16:creationId xmlns:a16="http://schemas.microsoft.com/office/drawing/2014/main" id="{9D453E39-EB6D-4C71-B8CD-1973A7DA3B60}"/>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0443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520" y="1375832"/>
            <a:ext cx="8640960" cy="4464493"/>
          </a:xfrm>
        </p:spPr>
        <p:txBody>
          <a:bodyPr/>
          <a:lstStyle/>
          <a:p>
            <a:endParaRPr lang="pt-BR" dirty="0"/>
          </a:p>
          <a:p>
            <a:endParaRPr lang="pt-BR" dirty="0"/>
          </a:p>
          <a:p>
            <a:r>
              <a:rPr lang="pt-BR" b="1" dirty="0"/>
              <a:t>C O N T R A C O N D U T A</a:t>
            </a:r>
          </a:p>
        </p:txBody>
      </p:sp>
      <p:sp>
        <p:nvSpPr>
          <p:cNvPr id="6" name="Rectangle 4"/>
          <p:cNvSpPr txBox="1">
            <a:spLocks noChangeArrowheads="1"/>
          </p:cNvSpPr>
          <p:nvPr/>
        </p:nvSpPr>
        <p:spPr bwMode="auto">
          <a:xfrm>
            <a:off x="5652120" y="6156012"/>
            <a:ext cx="318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Font typeface="Arial" charset="0"/>
              <a:buNone/>
            </a:pPr>
            <a:r>
              <a:rPr lang="pt-BR" altLang="pt-BR" sz="1800" b="1" dirty="0">
                <a:solidFill>
                  <a:srgbClr val="FFFF00"/>
                </a:solidFill>
              </a:rPr>
              <a:t>alfredoveiganeto@gmail.com</a:t>
            </a:r>
          </a:p>
        </p:txBody>
      </p:sp>
      <p:sp>
        <p:nvSpPr>
          <p:cNvPr id="8" name="Título 1">
            <a:extLst>
              <a:ext uri="{FF2B5EF4-FFF2-40B4-BE49-F238E27FC236}">
                <a16:creationId xmlns:a16="http://schemas.microsoft.com/office/drawing/2014/main" id="{F26BC86D-64DA-44E9-90D3-10694A09D77A}"/>
              </a:ext>
            </a:extLst>
          </p:cNvPr>
          <p:cNvSpPr>
            <a:spLocks noGrp="1"/>
          </p:cNvSpPr>
          <p:nvPr>
            <p:ph type="ctrTitle"/>
          </p:nvPr>
        </p:nvSpPr>
        <p:spPr>
          <a:xfrm>
            <a:off x="685800" y="116632"/>
            <a:ext cx="7772400" cy="578495"/>
          </a:xfrm>
        </p:spPr>
        <p:txBody>
          <a:bodyPr/>
          <a:lstStyle/>
          <a:p>
            <a:r>
              <a:rPr lang="pt-BR" sz="2400" b="1" dirty="0"/>
              <a:t>Na Serra com Foucault</a:t>
            </a:r>
          </a:p>
        </p:txBody>
      </p:sp>
      <p:cxnSp>
        <p:nvCxnSpPr>
          <p:cNvPr id="9" name="Conector reto 8">
            <a:extLst>
              <a:ext uri="{FF2B5EF4-FFF2-40B4-BE49-F238E27FC236}">
                <a16:creationId xmlns:a16="http://schemas.microsoft.com/office/drawing/2014/main" id="{9D453E39-EB6D-4C71-B8CD-1973A7DA3B60}"/>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41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0825" y="692844"/>
            <a:ext cx="8642350" cy="6048524"/>
          </a:xfrm>
        </p:spPr>
        <p:txBody>
          <a:bodyPr rtlCol="0">
            <a:normAutofit/>
          </a:bodyPr>
          <a:lstStyle/>
          <a:p>
            <a:pPr eaLnBrk="1" fontAlgn="auto" hangingPunct="1">
              <a:spcAft>
                <a:spcPts val="0"/>
              </a:spcAft>
              <a:buFont typeface="Arial" pitchFamily="34" charset="0"/>
              <a:buNone/>
              <a:defRPr/>
            </a:pPr>
            <a:r>
              <a:rPr lang="pt-BR" sz="3000" b="1" dirty="0">
                <a:solidFill>
                  <a:srgbClr val="FFFF00"/>
                </a:solidFill>
              </a:rPr>
              <a:t>Filosofias metafísicas e pós-metafísicas</a:t>
            </a:r>
          </a:p>
          <a:p>
            <a:pPr eaLnBrk="1" fontAlgn="auto" hangingPunct="1">
              <a:spcAft>
                <a:spcPts val="0"/>
              </a:spcAft>
              <a:buFont typeface="Arial" pitchFamily="34" charset="0"/>
              <a:buNone/>
              <a:defRPr/>
            </a:pPr>
            <a:endParaRPr lang="pt-BR" sz="1200" b="1" dirty="0">
              <a:solidFill>
                <a:schemeClr val="tx1"/>
              </a:solidFill>
            </a:endParaRPr>
          </a:p>
          <a:p>
            <a:pPr eaLnBrk="1" fontAlgn="auto" hangingPunct="1">
              <a:spcAft>
                <a:spcPts val="0"/>
              </a:spcAft>
              <a:buFont typeface="Arial" pitchFamily="34" charset="0"/>
              <a:buNone/>
              <a:defRPr/>
            </a:pPr>
            <a:r>
              <a:rPr lang="pt-BR" sz="2800" dirty="0">
                <a:solidFill>
                  <a:schemeClr val="tx1"/>
                </a:solidFill>
              </a:rPr>
              <a:t>A maioria das </a:t>
            </a:r>
            <a:r>
              <a:rPr lang="pt-BR" sz="2800" i="1" dirty="0">
                <a:solidFill>
                  <a:schemeClr val="tx1"/>
                </a:solidFill>
              </a:rPr>
              <a:t>Filosofias metafísicas</a:t>
            </a:r>
            <a:r>
              <a:rPr lang="pt-BR" sz="2800" dirty="0">
                <a:solidFill>
                  <a:schemeClr val="tx1"/>
                </a:solidFill>
              </a:rPr>
              <a:t> assumem a doutrina dual platônica            </a:t>
            </a:r>
            <a:r>
              <a:rPr lang="pt-BR" sz="2800" b="1" dirty="0">
                <a:solidFill>
                  <a:schemeClr val="tx2">
                    <a:lumMod val="90000"/>
                  </a:schemeClr>
                </a:solidFill>
              </a:rPr>
              <a:t>a verdade é </a:t>
            </a:r>
            <a:r>
              <a:rPr lang="pt-BR" sz="2800" b="1" i="1" dirty="0">
                <a:solidFill>
                  <a:srgbClr val="FFFF00"/>
                </a:solidFill>
              </a:rPr>
              <a:t>de outro</a:t>
            </a:r>
            <a:r>
              <a:rPr lang="pt-BR" sz="2800" b="1" i="1" dirty="0">
                <a:solidFill>
                  <a:schemeClr val="tx2">
                    <a:lumMod val="90000"/>
                  </a:schemeClr>
                </a:solidFill>
              </a:rPr>
              <a:t> </a:t>
            </a:r>
            <a:r>
              <a:rPr lang="pt-BR" sz="2800" b="1" dirty="0">
                <a:solidFill>
                  <a:srgbClr val="FFFF00"/>
                </a:solidFill>
              </a:rPr>
              <a:t>mundo</a:t>
            </a:r>
          </a:p>
          <a:p>
            <a:pPr eaLnBrk="1" fontAlgn="auto" hangingPunct="1">
              <a:spcAft>
                <a:spcPts val="0"/>
              </a:spcAft>
              <a:buFont typeface="Arial" pitchFamily="34" charset="0"/>
              <a:buNone/>
              <a:defRPr/>
            </a:pPr>
            <a:r>
              <a:rPr lang="pt-BR" sz="2400" dirty="0">
                <a:solidFill>
                  <a:schemeClr val="tx1"/>
                </a:solidFill>
              </a:rPr>
              <a:t>Platão: Primado da representação. Filosofia como espelho. Caminhos ascendente e descendente. A queda, a prisão, o castigo; a subida, a liberdade, a redenção: no platonismo e no neoplatonismo (como uma “adaptação cristã”).</a:t>
            </a:r>
          </a:p>
          <a:p>
            <a:pPr eaLnBrk="1" fontAlgn="auto" hangingPunct="1">
              <a:spcAft>
                <a:spcPts val="0"/>
              </a:spcAft>
              <a:buFont typeface="Arial" pitchFamily="34" charset="0"/>
              <a:buNone/>
              <a:defRPr/>
            </a:pPr>
            <a:endParaRPr lang="pt-BR" sz="1100" dirty="0">
              <a:solidFill>
                <a:schemeClr val="tx1"/>
              </a:solidFill>
            </a:endParaRPr>
          </a:p>
          <a:p>
            <a:pPr eaLnBrk="1" fontAlgn="auto" hangingPunct="1">
              <a:spcAft>
                <a:spcPts val="0"/>
              </a:spcAft>
              <a:buFont typeface="Arial" pitchFamily="34" charset="0"/>
              <a:buNone/>
              <a:defRPr/>
            </a:pPr>
            <a:endParaRPr lang="pt-BR" sz="1100" dirty="0">
              <a:solidFill>
                <a:schemeClr val="tx1"/>
              </a:solidFill>
            </a:endParaRPr>
          </a:p>
          <a:p>
            <a:pPr eaLnBrk="1" fontAlgn="auto" hangingPunct="1">
              <a:spcAft>
                <a:spcPts val="0"/>
              </a:spcAft>
              <a:buFont typeface="Arial" pitchFamily="34" charset="0"/>
              <a:buNone/>
              <a:defRPr/>
            </a:pPr>
            <a:r>
              <a:rPr lang="pt-BR" sz="2800" dirty="0">
                <a:solidFill>
                  <a:schemeClr val="tx1"/>
                </a:solidFill>
              </a:rPr>
              <a:t>As </a:t>
            </a:r>
            <a:r>
              <a:rPr lang="pt-BR" sz="2800" i="1" dirty="0">
                <a:solidFill>
                  <a:schemeClr val="tx1"/>
                </a:solidFill>
              </a:rPr>
              <a:t>Filosofias pós-metafísicas</a:t>
            </a:r>
            <a:r>
              <a:rPr lang="pt-BR" sz="2800" dirty="0">
                <a:solidFill>
                  <a:schemeClr val="tx1"/>
                </a:solidFill>
              </a:rPr>
              <a:t> não assumem a doutrina dual platônica              </a:t>
            </a:r>
            <a:r>
              <a:rPr lang="pt-BR" sz="2800" b="1" dirty="0">
                <a:solidFill>
                  <a:schemeClr val="tx2">
                    <a:lumMod val="90000"/>
                  </a:schemeClr>
                </a:solidFill>
              </a:rPr>
              <a:t>a verdade é </a:t>
            </a:r>
            <a:r>
              <a:rPr lang="pt-BR" sz="2800" b="1" i="1" dirty="0">
                <a:solidFill>
                  <a:srgbClr val="FFFF00"/>
                </a:solidFill>
              </a:rPr>
              <a:t>deste</a:t>
            </a:r>
            <a:r>
              <a:rPr lang="pt-BR" sz="2800" b="1" dirty="0">
                <a:solidFill>
                  <a:srgbClr val="FFFF00"/>
                </a:solidFill>
              </a:rPr>
              <a:t> mundo</a:t>
            </a:r>
          </a:p>
          <a:p>
            <a:pPr eaLnBrk="1" fontAlgn="auto" hangingPunct="1">
              <a:spcAft>
                <a:spcPts val="0"/>
              </a:spcAft>
              <a:buFont typeface="Arial" pitchFamily="34" charset="0"/>
              <a:buNone/>
              <a:defRPr/>
            </a:pPr>
            <a:r>
              <a:rPr lang="pt-BR" sz="2400" dirty="0">
                <a:solidFill>
                  <a:schemeClr val="tx1"/>
                </a:solidFill>
              </a:rPr>
              <a:t>Estamos sós; somos apenas nós com nós mesmos. Importância e centralidade da </a:t>
            </a:r>
            <a:r>
              <a:rPr lang="pt-BR" sz="2400" b="1" dirty="0">
                <a:solidFill>
                  <a:srgbClr val="FFFF00"/>
                </a:solidFill>
              </a:rPr>
              <a:t>história</a:t>
            </a:r>
            <a:r>
              <a:rPr lang="pt-BR" sz="2400" dirty="0">
                <a:solidFill>
                  <a:schemeClr val="tx1"/>
                </a:solidFill>
              </a:rPr>
              <a:t> e das </a:t>
            </a:r>
            <a:r>
              <a:rPr lang="pt-BR" sz="2400" b="1" dirty="0">
                <a:solidFill>
                  <a:srgbClr val="FFFF00"/>
                </a:solidFill>
              </a:rPr>
              <a:t>práticas</a:t>
            </a:r>
            <a:r>
              <a:rPr lang="pt-BR" sz="2400" dirty="0">
                <a:solidFill>
                  <a:schemeClr val="tx1"/>
                </a:solidFill>
              </a:rPr>
              <a:t>.</a:t>
            </a:r>
          </a:p>
        </p:txBody>
      </p:sp>
      <p:sp>
        <p:nvSpPr>
          <p:cNvPr id="2" name="Seta para a direita 1"/>
          <p:cNvSpPr/>
          <p:nvPr/>
        </p:nvSpPr>
        <p:spPr>
          <a:xfrm>
            <a:off x="3131840" y="2079320"/>
            <a:ext cx="720080" cy="144016"/>
          </a:xfrm>
          <a:prstGeom prst="rightArrow">
            <a:avLst>
              <a:gd name="adj1" fmla="val 50000"/>
              <a:gd name="adj2" fmla="val 99604"/>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Seta para a direita 3"/>
          <p:cNvSpPr/>
          <p:nvPr/>
        </p:nvSpPr>
        <p:spPr>
          <a:xfrm>
            <a:off x="3046512" y="4965581"/>
            <a:ext cx="720080" cy="144016"/>
          </a:xfrm>
          <a:prstGeom prst="rightArrow">
            <a:avLst>
              <a:gd name="adj1" fmla="val 50000"/>
              <a:gd name="adj2" fmla="val 99604"/>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1">
            <a:extLst>
              <a:ext uri="{FF2B5EF4-FFF2-40B4-BE49-F238E27FC236}">
                <a16:creationId xmlns:a16="http://schemas.microsoft.com/office/drawing/2014/main" id="{C46A02DA-B68C-4CEF-9B7F-722F1D7239DA}"/>
              </a:ext>
            </a:extLst>
          </p:cNvPr>
          <p:cNvSpPr>
            <a:spLocks noGrp="1"/>
          </p:cNvSpPr>
          <p:nvPr>
            <p:ph type="ctrTitle"/>
          </p:nvPr>
        </p:nvSpPr>
        <p:spPr>
          <a:xfrm>
            <a:off x="685800" y="116632"/>
            <a:ext cx="7772400" cy="578495"/>
          </a:xfrm>
        </p:spPr>
        <p:txBody>
          <a:bodyPr/>
          <a:lstStyle/>
          <a:p>
            <a:r>
              <a:rPr lang="pt-BR" sz="2400" dirty="0"/>
              <a:t>Na Serra com Foucault</a:t>
            </a:r>
          </a:p>
        </p:txBody>
      </p:sp>
      <p:cxnSp>
        <p:nvCxnSpPr>
          <p:cNvPr id="6" name="Conector reto 5">
            <a:extLst>
              <a:ext uri="{FF2B5EF4-FFF2-40B4-BE49-F238E27FC236}">
                <a16:creationId xmlns:a16="http://schemas.microsoft.com/office/drawing/2014/main" id="{24444891-2851-4D9E-B331-A77650D5CAA4}"/>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397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0825" y="620836"/>
            <a:ext cx="8642350" cy="6192540"/>
          </a:xfrm>
        </p:spPr>
        <p:txBody>
          <a:bodyPr rtlCol="0">
            <a:normAutofit lnSpcReduction="10000"/>
          </a:bodyPr>
          <a:lstStyle/>
          <a:p>
            <a:pPr eaLnBrk="1" fontAlgn="auto" hangingPunct="1">
              <a:spcAft>
                <a:spcPts val="0"/>
              </a:spcAft>
              <a:buFont typeface="Arial" panose="020B0604020202020204" pitchFamily="34" charset="0"/>
              <a:buNone/>
              <a:defRPr/>
            </a:pPr>
            <a:r>
              <a:rPr lang="pt-BR" b="1" dirty="0">
                <a:solidFill>
                  <a:srgbClr val="FFFF00"/>
                </a:solidFill>
              </a:rPr>
              <a:t>Colocar-se fora do arco platônico</a:t>
            </a:r>
          </a:p>
          <a:p>
            <a:pPr eaLnBrk="1" fontAlgn="auto" hangingPunct="1">
              <a:spcAft>
                <a:spcPts val="0"/>
              </a:spcAft>
              <a:buFont typeface="Arial" panose="020B0604020202020204" pitchFamily="34" charset="0"/>
              <a:buNone/>
              <a:defRPr/>
            </a:pPr>
            <a:r>
              <a:rPr lang="pt-BR" sz="1800" dirty="0">
                <a:solidFill>
                  <a:schemeClr val="tx1"/>
                </a:solidFill>
              </a:rPr>
              <a:t>(não significa </a:t>
            </a:r>
            <a:r>
              <a:rPr lang="pt-BR" sz="1800" i="1" dirty="0">
                <a:solidFill>
                  <a:schemeClr val="tx1"/>
                </a:solidFill>
              </a:rPr>
              <a:t>ir contra</a:t>
            </a:r>
            <a:r>
              <a:rPr lang="pt-BR" sz="1800" dirty="0">
                <a:solidFill>
                  <a:schemeClr val="tx1"/>
                </a:solidFill>
              </a:rPr>
              <a:t>, mas </a:t>
            </a:r>
            <a:r>
              <a:rPr lang="pt-BR" sz="1800" i="1" dirty="0">
                <a:solidFill>
                  <a:schemeClr val="tx1"/>
                </a:solidFill>
              </a:rPr>
              <a:t>dar as costas a)</a:t>
            </a:r>
          </a:p>
          <a:p>
            <a:pPr eaLnBrk="1" fontAlgn="auto" hangingPunct="1">
              <a:spcAft>
                <a:spcPts val="0"/>
              </a:spcAft>
              <a:buFont typeface="Arial" panose="020B0604020202020204" pitchFamily="34" charset="0"/>
              <a:buNone/>
              <a:defRPr/>
            </a:pPr>
            <a:endParaRPr lang="pt-BR" sz="1000" b="1" dirty="0">
              <a:solidFill>
                <a:schemeClr val="tx1"/>
              </a:solidFill>
            </a:endParaRPr>
          </a:p>
          <a:p>
            <a:pPr eaLnBrk="1" fontAlgn="auto" hangingPunct="1">
              <a:spcAft>
                <a:spcPts val="0"/>
              </a:spcAft>
              <a:buFont typeface="Arial" panose="020B0604020202020204" pitchFamily="34" charset="0"/>
              <a:buNone/>
              <a:defRPr/>
            </a:pPr>
            <a:r>
              <a:rPr lang="pt-BR" sz="2000" b="1" dirty="0">
                <a:solidFill>
                  <a:schemeClr val="tx1"/>
                </a:solidFill>
              </a:rPr>
              <a:t>Dar as costas à doutrina dual de Platão significa:</a:t>
            </a:r>
          </a:p>
          <a:p>
            <a:pPr eaLnBrk="1" fontAlgn="auto" hangingPunct="1">
              <a:spcAft>
                <a:spcPts val="0"/>
              </a:spcAft>
              <a:buFont typeface="Arial" panose="020B0604020202020204" pitchFamily="34" charset="0"/>
              <a:buNone/>
              <a:defRPr/>
            </a:pPr>
            <a:endParaRPr lang="pt-BR" sz="1600" b="1" dirty="0">
              <a:solidFill>
                <a:schemeClr val="tx1"/>
              </a:solidFill>
            </a:endParaRPr>
          </a:p>
          <a:p>
            <a:pPr marL="342900" indent="-342900" eaLnBrk="1" fontAlgn="auto" hangingPunct="1">
              <a:spcAft>
                <a:spcPts val="0"/>
              </a:spcAft>
              <a:buClr>
                <a:srgbClr val="FFFF00"/>
              </a:buClr>
              <a:buFont typeface="Wingdings" panose="05000000000000000000" pitchFamily="2" charset="2"/>
              <a:buChar char="ü"/>
              <a:defRPr/>
            </a:pPr>
            <a:r>
              <a:rPr lang="pt-BR" sz="2000" b="1" dirty="0">
                <a:solidFill>
                  <a:srgbClr val="FFFF00"/>
                </a:solidFill>
              </a:rPr>
              <a:t>Compreender</a:t>
            </a:r>
            <a:r>
              <a:rPr lang="pt-BR" sz="1900" dirty="0">
                <a:solidFill>
                  <a:srgbClr val="FFFF00"/>
                </a:solidFill>
              </a:rPr>
              <a:t> </a:t>
            </a:r>
            <a:r>
              <a:rPr lang="pt-BR" sz="2000" dirty="0">
                <a:solidFill>
                  <a:schemeClr val="tx1"/>
                </a:solidFill>
              </a:rPr>
              <a:t>a alegoria da caverna (</a:t>
            </a:r>
            <a:r>
              <a:rPr lang="pt-BR" sz="2000" i="1" dirty="0">
                <a:solidFill>
                  <a:schemeClr val="tx1"/>
                </a:solidFill>
              </a:rPr>
              <a:t>República</a:t>
            </a:r>
            <a:r>
              <a:rPr lang="pt-BR" sz="2000" dirty="0">
                <a:solidFill>
                  <a:schemeClr val="tx1"/>
                </a:solidFill>
              </a:rPr>
              <a:t> e </a:t>
            </a:r>
            <a:r>
              <a:rPr lang="pt-BR" sz="2000" i="1" dirty="0" err="1">
                <a:solidFill>
                  <a:schemeClr val="tx1"/>
                </a:solidFill>
              </a:rPr>
              <a:t>Timeus</a:t>
            </a:r>
            <a:r>
              <a:rPr lang="pt-BR" sz="2000" dirty="0">
                <a:solidFill>
                  <a:schemeClr val="tx1"/>
                </a:solidFill>
              </a:rPr>
              <a:t>) como um </a:t>
            </a:r>
            <a:r>
              <a:rPr lang="pt-BR" sz="2000" dirty="0">
                <a:solidFill>
                  <a:srgbClr val="FFFF00"/>
                </a:solidFill>
              </a:rPr>
              <a:t>recurso heurístico</a:t>
            </a:r>
            <a:r>
              <a:rPr lang="pt-BR" sz="2000" dirty="0">
                <a:solidFill>
                  <a:schemeClr val="tx1"/>
                </a:solidFill>
              </a:rPr>
              <a:t> e não como uma verdade revelada.</a:t>
            </a:r>
          </a:p>
          <a:p>
            <a:pPr eaLnBrk="1" fontAlgn="auto" hangingPunct="1">
              <a:spcAft>
                <a:spcPts val="0"/>
              </a:spcAft>
              <a:buFont typeface="Arial" panose="020B0604020202020204" pitchFamily="34" charset="0"/>
              <a:buNone/>
              <a:defRPr/>
            </a:pPr>
            <a:r>
              <a:rPr lang="pt-BR" sz="2000" dirty="0">
                <a:solidFill>
                  <a:schemeClr val="tx1"/>
                </a:solidFill>
              </a:rPr>
              <a:t>“A verdade é deste mundo” (Nietzsche, Foucault).</a:t>
            </a:r>
          </a:p>
          <a:p>
            <a:pPr eaLnBrk="1" fontAlgn="auto" hangingPunct="1">
              <a:spcAft>
                <a:spcPts val="0"/>
              </a:spcAft>
              <a:buFont typeface="Arial" panose="020B0604020202020204" pitchFamily="34" charset="0"/>
              <a:buNone/>
              <a:defRPr/>
            </a:pPr>
            <a:endParaRPr lang="pt-BR" sz="1600" dirty="0">
              <a:solidFill>
                <a:schemeClr val="tx1"/>
              </a:solidFill>
            </a:endParaRPr>
          </a:p>
          <a:p>
            <a:pPr marL="342900" indent="-342900" eaLnBrk="1" fontAlgn="auto" hangingPunct="1">
              <a:spcAft>
                <a:spcPts val="0"/>
              </a:spcAft>
              <a:buClr>
                <a:srgbClr val="FFFF00"/>
              </a:buClr>
              <a:buFont typeface="Wingdings" panose="05000000000000000000" pitchFamily="2" charset="2"/>
              <a:buChar char="ü"/>
              <a:defRPr/>
            </a:pPr>
            <a:r>
              <a:rPr lang="pt-BR" sz="2000" b="1" dirty="0">
                <a:solidFill>
                  <a:srgbClr val="FFFF00"/>
                </a:solidFill>
              </a:rPr>
              <a:t>Assumir</a:t>
            </a:r>
            <a:r>
              <a:rPr lang="pt-BR" sz="2000" dirty="0">
                <a:solidFill>
                  <a:srgbClr val="FFFF00"/>
                </a:solidFill>
              </a:rPr>
              <a:t> </a:t>
            </a:r>
            <a:r>
              <a:rPr lang="pt-BR" sz="2000" dirty="0">
                <a:solidFill>
                  <a:schemeClr val="tx1"/>
                </a:solidFill>
              </a:rPr>
              <a:t>a </a:t>
            </a:r>
            <a:r>
              <a:rPr lang="pt-BR" sz="2000" dirty="0">
                <a:solidFill>
                  <a:srgbClr val="FFFF00"/>
                </a:solidFill>
              </a:rPr>
              <a:t>contingência</a:t>
            </a:r>
            <a:r>
              <a:rPr lang="pt-BR" sz="2000" dirty="0">
                <a:solidFill>
                  <a:schemeClr val="tx1"/>
                </a:solidFill>
              </a:rPr>
              <a:t> e abandonar a </a:t>
            </a:r>
            <a:r>
              <a:rPr lang="pt-BR" sz="2000" dirty="0">
                <a:solidFill>
                  <a:srgbClr val="FFFF00"/>
                </a:solidFill>
              </a:rPr>
              <a:t>necessidade</a:t>
            </a:r>
            <a:r>
              <a:rPr lang="pt-BR" sz="2000" dirty="0">
                <a:solidFill>
                  <a:schemeClr val="tx1"/>
                </a:solidFill>
              </a:rPr>
              <a:t>.</a:t>
            </a:r>
          </a:p>
          <a:p>
            <a:pPr eaLnBrk="1" fontAlgn="auto" hangingPunct="1">
              <a:spcAft>
                <a:spcPts val="0"/>
              </a:spcAft>
              <a:buFont typeface="Arial" panose="020B0604020202020204" pitchFamily="34" charset="0"/>
              <a:buNone/>
              <a:defRPr/>
            </a:pPr>
            <a:endParaRPr lang="pt-BR" sz="1600" dirty="0">
              <a:solidFill>
                <a:schemeClr val="tx1"/>
              </a:solidFill>
            </a:endParaRPr>
          </a:p>
          <a:p>
            <a:pPr marL="342900" indent="-342900" eaLnBrk="1" fontAlgn="auto" hangingPunct="1">
              <a:spcAft>
                <a:spcPts val="0"/>
              </a:spcAft>
              <a:buClr>
                <a:srgbClr val="FFFF00"/>
              </a:buClr>
              <a:buFont typeface="Wingdings" panose="05000000000000000000" pitchFamily="2" charset="2"/>
              <a:buChar char="ü"/>
              <a:defRPr/>
            </a:pPr>
            <a:r>
              <a:rPr lang="pt-BR" sz="2000" b="1" dirty="0">
                <a:solidFill>
                  <a:srgbClr val="FFFF00"/>
                </a:solidFill>
              </a:rPr>
              <a:t>Esquecer</a:t>
            </a:r>
            <a:r>
              <a:rPr lang="pt-BR" sz="2000" dirty="0">
                <a:solidFill>
                  <a:srgbClr val="FFFF00"/>
                </a:solidFill>
              </a:rPr>
              <a:t> </a:t>
            </a:r>
            <a:r>
              <a:rPr lang="pt-BR" sz="2000" dirty="0">
                <a:solidFill>
                  <a:schemeClr val="tx1"/>
                </a:solidFill>
              </a:rPr>
              <a:t>a </a:t>
            </a:r>
            <a:r>
              <a:rPr lang="pt-BR" sz="2000" dirty="0">
                <a:solidFill>
                  <a:srgbClr val="FFFF00"/>
                </a:solidFill>
              </a:rPr>
              <a:t>transcendência</a:t>
            </a:r>
            <a:r>
              <a:rPr lang="pt-BR" sz="2000" dirty="0">
                <a:solidFill>
                  <a:schemeClr val="tx1"/>
                </a:solidFill>
              </a:rPr>
              <a:t> (</a:t>
            </a:r>
            <a:r>
              <a:rPr lang="pt-BR" sz="2000" dirty="0" err="1">
                <a:solidFill>
                  <a:schemeClr val="tx1"/>
                </a:solidFill>
              </a:rPr>
              <a:t>Rorty</a:t>
            </a:r>
            <a:r>
              <a:rPr lang="pt-BR" sz="2000" dirty="0">
                <a:solidFill>
                  <a:schemeClr val="tx1"/>
                </a:solidFill>
              </a:rPr>
              <a:t>: “Não há ganchos no céu”)</a:t>
            </a:r>
          </a:p>
          <a:p>
            <a:pPr eaLnBrk="1" fontAlgn="auto" hangingPunct="1">
              <a:spcAft>
                <a:spcPts val="0"/>
              </a:spcAft>
              <a:buFont typeface="Arial" panose="020B0604020202020204" pitchFamily="34" charset="0"/>
              <a:buNone/>
              <a:defRPr/>
            </a:pPr>
            <a:endParaRPr lang="pt-BR" sz="1600" b="1" dirty="0">
              <a:solidFill>
                <a:schemeClr val="tx1"/>
              </a:solidFill>
            </a:endParaRPr>
          </a:p>
          <a:p>
            <a:pPr marL="342900" indent="-342900" eaLnBrk="1" fontAlgn="auto" hangingPunct="1">
              <a:spcAft>
                <a:spcPts val="0"/>
              </a:spcAft>
              <a:buClr>
                <a:srgbClr val="FFFF00"/>
              </a:buClr>
              <a:buFont typeface="Wingdings" panose="05000000000000000000" pitchFamily="2" charset="2"/>
              <a:buChar char="ü"/>
              <a:defRPr/>
            </a:pPr>
            <a:r>
              <a:rPr lang="pt-BR" sz="2000" b="1" dirty="0">
                <a:solidFill>
                  <a:srgbClr val="FFFF00"/>
                </a:solidFill>
              </a:rPr>
              <a:t>Dar</a:t>
            </a:r>
            <a:r>
              <a:rPr lang="pt-BR" sz="2000" b="1" dirty="0">
                <a:solidFill>
                  <a:schemeClr val="tx1"/>
                </a:solidFill>
              </a:rPr>
              <a:t> </a:t>
            </a:r>
            <a:r>
              <a:rPr lang="pt-BR" sz="2000" dirty="0">
                <a:solidFill>
                  <a:schemeClr val="tx1"/>
                </a:solidFill>
              </a:rPr>
              <a:t>outro </a:t>
            </a:r>
            <a:r>
              <a:rPr lang="pt-BR" sz="2000" dirty="0">
                <a:solidFill>
                  <a:srgbClr val="FFFF00"/>
                </a:solidFill>
              </a:rPr>
              <a:t>estatuto</a:t>
            </a:r>
            <a:r>
              <a:rPr lang="pt-BR" sz="2000" dirty="0">
                <a:solidFill>
                  <a:schemeClr val="tx1"/>
                </a:solidFill>
              </a:rPr>
              <a:t> à Filosofia</a:t>
            </a:r>
          </a:p>
          <a:p>
            <a:pPr eaLnBrk="1" fontAlgn="auto" hangingPunct="1">
              <a:spcAft>
                <a:spcPts val="0"/>
              </a:spcAft>
              <a:buFont typeface="Arial" panose="020B0604020202020204" pitchFamily="34" charset="0"/>
              <a:buNone/>
              <a:defRPr/>
            </a:pPr>
            <a:r>
              <a:rPr lang="pt-BR" sz="2000" dirty="0">
                <a:solidFill>
                  <a:schemeClr val="tx1"/>
                </a:solidFill>
              </a:rPr>
              <a:t>“Mas o que é filosofar hoje em dia — quero dizer, a atividade filosófica — senão o trabalho crítico do pensamento sobre o próprio pensamento? [Eu pergunto] se ela não consiste, ao invés de legitimar aquilo que já se sabe, num empreendimento de saber como e até que ponto seria possível </a:t>
            </a:r>
            <a:r>
              <a:rPr lang="pt-BR" sz="2000" i="1" dirty="0">
                <a:solidFill>
                  <a:schemeClr val="tx1"/>
                </a:solidFill>
              </a:rPr>
              <a:t>pensar de outro modo</a:t>
            </a:r>
            <a:r>
              <a:rPr lang="pt-BR" sz="2000" dirty="0">
                <a:solidFill>
                  <a:schemeClr val="tx1"/>
                </a:solidFill>
              </a:rPr>
              <a:t>? ” (Foucault)</a:t>
            </a:r>
          </a:p>
        </p:txBody>
      </p:sp>
      <p:sp>
        <p:nvSpPr>
          <p:cNvPr id="4" name="Título 1">
            <a:extLst>
              <a:ext uri="{FF2B5EF4-FFF2-40B4-BE49-F238E27FC236}">
                <a16:creationId xmlns:a16="http://schemas.microsoft.com/office/drawing/2014/main" id="{4D07AF5C-2EF1-461A-A50F-1CE56AEC1EFD}"/>
              </a:ext>
            </a:extLst>
          </p:cNvPr>
          <p:cNvSpPr>
            <a:spLocks noGrp="1"/>
          </p:cNvSpPr>
          <p:nvPr>
            <p:ph type="ctrTitle"/>
          </p:nvPr>
        </p:nvSpPr>
        <p:spPr>
          <a:xfrm>
            <a:off x="685800" y="116632"/>
            <a:ext cx="7772400" cy="578495"/>
          </a:xfrm>
        </p:spPr>
        <p:txBody>
          <a:bodyPr/>
          <a:lstStyle/>
          <a:p>
            <a:r>
              <a:rPr lang="pt-BR" sz="2400" dirty="0"/>
              <a:t>Na Serra com Foucault</a:t>
            </a:r>
          </a:p>
        </p:txBody>
      </p:sp>
      <p:cxnSp>
        <p:nvCxnSpPr>
          <p:cNvPr id="5" name="Conector reto 4">
            <a:extLst>
              <a:ext uri="{FF2B5EF4-FFF2-40B4-BE49-F238E27FC236}">
                <a16:creationId xmlns:a16="http://schemas.microsoft.com/office/drawing/2014/main" id="{59323B69-2370-4B58-BA8F-99764F05D768}"/>
              </a:ext>
            </a:extLst>
          </p:cNvPr>
          <p:cNvCxnSpPr/>
          <p:nvPr/>
        </p:nvCxnSpPr>
        <p:spPr>
          <a:xfrm>
            <a:off x="0" y="620688"/>
            <a:ext cx="914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359281"/>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4065</Words>
  <Application>Microsoft Office PowerPoint</Application>
  <PresentationFormat>Apresentação na tela (4:3)</PresentationFormat>
  <Paragraphs>806</Paragraphs>
  <Slides>71</Slides>
  <Notes>4</Notes>
  <HiddenSlides>0</HiddenSlides>
  <MMClips>6</MMClips>
  <ScaleCrop>false</ScaleCrop>
  <HeadingPairs>
    <vt:vector size="8" baseType="variant">
      <vt:variant>
        <vt:lpstr>Fontes usadas</vt:lpstr>
      </vt:variant>
      <vt:variant>
        <vt:i4>6</vt:i4>
      </vt:variant>
      <vt:variant>
        <vt:lpstr>Tema</vt:lpstr>
      </vt:variant>
      <vt:variant>
        <vt:i4>1</vt:i4>
      </vt:variant>
      <vt:variant>
        <vt:lpstr>Servidores OLE inseridos</vt:lpstr>
      </vt:variant>
      <vt:variant>
        <vt:i4>1</vt:i4>
      </vt:variant>
      <vt:variant>
        <vt:lpstr>Títulos de slides</vt:lpstr>
      </vt:variant>
      <vt:variant>
        <vt:i4>71</vt:i4>
      </vt:variant>
    </vt:vector>
  </HeadingPairs>
  <TitlesOfParts>
    <vt:vector size="79" baseType="lpstr">
      <vt:lpstr>Andalus</vt:lpstr>
      <vt:lpstr>Arial</vt:lpstr>
      <vt:lpstr>Blackadder ITC</vt:lpstr>
      <vt:lpstr>Calibri</vt:lpstr>
      <vt:lpstr>Times New Roman</vt:lpstr>
      <vt:lpstr>Wingdings</vt:lpstr>
      <vt:lpstr>Tema do Office</vt:lpstr>
      <vt:lpstr>Acrobat Document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Apresentação do PowerPoint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lpstr>Apresentação do PowerPoint</vt:lpstr>
      <vt:lpstr>Na Serra com Foucault</vt:lpstr>
      <vt:lpstr>Governamentalidade</vt:lpstr>
      <vt:lpstr>Governamentalidade</vt:lpstr>
      <vt:lpstr>Relações   entre   Estado   e   Mercado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Na Serra com Foucault</vt:lpstr>
      <vt:lpstr>Apresentação do PowerPoint</vt:lpstr>
      <vt:lpstr>Na Serra com Foucault</vt:lpstr>
      <vt:lpstr>Na Serra com Foucault</vt:lpstr>
      <vt:lpstr>Na Serra com Foucault</vt:lpstr>
      <vt:lpstr>Na Serra com Foucault</vt:lpstr>
      <vt:lpstr>Na Serra com Foucault</vt:lpstr>
      <vt:lpstr>Na Serra com Foucault</vt:lpstr>
      <vt:lpstr>Na Serra com Foucault</vt:lpstr>
      <vt:lpstr>Na Serra com Foucault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 Serra com Foucault</dc:title>
  <dc:creator>Alfredo</dc:creator>
  <cp:lastModifiedBy>Alfredo Veiga Neto</cp:lastModifiedBy>
  <cp:revision>77</cp:revision>
  <dcterms:created xsi:type="dcterms:W3CDTF">2019-07-02T13:13:55Z</dcterms:created>
  <dcterms:modified xsi:type="dcterms:W3CDTF">2019-07-15T21:01:24Z</dcterms:modified>
</cp:coreProperties>
</file>